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81" r:id="rId3"/>
    <p:sldId id="282" r:id="rId4"/>
    <p:sldId id="283" r:id="rId5"/>
    <p:sldId id="284" r:id="rId6"/>
    <p:sldId id="285" r:id="rId7"/>
    <p:sldId id="286" r:id="rId8"/>
    <p:sldId id="257" r:id="rId9"/>
    <p:sldId id="287" r:id="rId10"/>
    <p:sldId id="258" r:id="rId11"/>
    <p:sldId id="288" r:id="rId12"/>
    <p:sldId id="259" r:id="rId13"/>
    <p:sldId id="289" r:id="rId14"/>
    <p:sldId id="262" r:id="rId15"/>
    <p:sldId id="290" r:id="rId16"/>
    <p:sldId id="291" r:id="rId17"/>
    <p:sldId id="263" r:id="rId18"/>
    <p:sldId id="292" r:id="rId19"/>
    <p:sldId id="278" r:id="rId20"/>
    <p:sldId id="261" r:id="rId21"/>
    <p:sldId id="264" r:id="rId22"/>
    <p:sldId id="295" r:id="rId23"/>
    <p:sldId id="265" r:id="rId24"/>
    <p:sldId id="296" r:id="rId25"/>
    <p:sldId id="266" r:id="rId26"/>
    <p:sldId id="297" r:id="rId27"/>
    <p:sldId id="274" r:id="rId28"/>
    <p:sldId id="267" r:id="rId29"/>
    <p:sldId id="298" r:id="rId30"/>
    <p:sldId id="279" r:id="rId31"/>
    <p:sldId id="268" r:id="rId32"/>
    <p:sldId id="299" r:id="rId33"/>
    <p:sldId id="280" r:id="rId34"/>
    <p:sldId id="271" r:id="rId35"/>
    <p:sldId id="300" r:id="rId36"/>
    <p:sldId id="301" r:id="rId37"/>
    <p:sldId id="269" r:id="rId38"/>
    <p:sldId id="302" r:id="rId39"/>
  </p:sldIdLst>
  <p:sldSz cx="12192000" cy="6858000"/>
  <p:notesSz cx="10234613" cy="71040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Js+NtK1uOKGYMZRM1UJgzw==" hashData="hPczHPoCjyFR/GZVf5xGdIH0cPvgPD3hhVwQbGfw08YY8nCi+uoMRWcV0RgluFDgkh1xUD5D44KxhmcxgEcbfw=="/>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YK" initials="H" lastIdx="1" clrIdx="0">
    <p:extLst>
      <p:ext uri="{19B8F6BF-5375-455C-9EA6-DF929625EA0E}">
        <p15:presenceInfo xmlns:p15="http://schemas.microsoft.com/office/powerpoint/2012/main" userId="HAY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89697" autoAdjust="0"/>
  </p:normalViewPr>
  <p:slideViewPr>
    <p:cSldViewPr snapToGrid="0">
      <p:cViewPr varScale="1">
        <p:scale>
          <a:sx n="99" d="100"/>
          <a:sy n="99" d="100"/>
        </p:scale>
        <p:origin x="50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4999" cy="356437"/>
          </a:xfrm>
          <a:prstGeom prst="rect">
            <a:avLst/>
          </a:prstGeom>
        </p:spPr>
        <p:txBody>
          <a:bodyPr vert="horz" lIns="99075" tIns="49538" rIns="99075" bIns="49538" rtlCol="0"/>
          <a:lstStyle>
            <a:lvl1pPr algn="l">
              <a:defRPr sz="1300"/>
            </a:lvl1pPr>
          </a:lstStyle>
          <a:p>
            <a:endParaRPr lang="en-US"/>
          </a:p>
        </p:txBody>
      </p:sp>
      <p:sp>
        <p:nvSpPr>
          <p:cNvPr id="3" name="Date Placeholder 2"/>
          <p:cNvSpPr>
            <a:spLocks noGrp="1"/>
          </p:cNvSpPr>
          <p:nvPr>
            <p:ph type="dt" idx="1"/>
          </p:nvPr>
        </p:nvSpPr>
        <p:spPr>
          <a:xfrm>
            <a:off x="5797246" y="0"/>
            <a:ext cx="4434999" cy="356437"/>
          </a:xfrm>
          <a:prstGeom prst="rect">
            <a:avLst/>
          </a:prstGeom>
        </p:spPr>
        <p:txBody>
          <a:bodyPr vert="horz" lIns="99075" tIns="49538" rIns="99075" bIns="49538" rtlCol="0"/>
          <a:lstStyle>
            <a:lvl1pPr algn="r">
              <a:defRPr sz="1300"/>
            </a:lvl1pPr>
          </a:lstStyle>
          <a:p>
            <a:fld id="{165A6BCF-B66D-492B-BEAF-3263EFC075BA}" type="datetimeFigureOut">
              <a:rPr lang="en-US" smtClean="0"/>
              <a:t>2/22/2021</a:t>
            </a:fld>
            <a:endParaRPr lang="en-US"/>
          </a:p>
        </p:txBody>
      </p:sp>
      <p:sp>
        <p:nvSpPr>
          <p:cNvPr id="4" name="Slide Image Placeholder 3"/>
          <p:cNvSpPr>
            <a:spLocks noGrp="1" noRot="1" noChangeAspect="1"/>
          </p:cNvSpPr>
          <p:nvPr>
            <p:ph type="sldImg" idx="2"/>
          </p:nvPr>
        </p:nvSpPr>
        <p:spPr>
          <a:xfrm>
            <a:off x="2986088" y="887413"/>
            <a:ext cx="4264025" cy="2398712"/>
          </a:xfrm>
          <a:prstGeom prst="rect">
            <a:avLst/>
          </a:prstGeom>
          <a:noFill/>
          <a:ln w="12700">
            <a:solidFill>
              <a:prstClr val="black"/>
            </a:solidFill>
          </a:ln>
        </p:spPr>
        <p:txBody>
          <a:bodyPr vert="horz" lIns="99075" tIns="49538" rIns="99075" bIns="49538" rtlCol="0" anchor="ctr"/>
          <a:lstStyle/>
          <a:p>
            <a:endParaRPr lang="en-US"/>
          </a:p>
        </p:txBody>
      </p:sp>
      <p:sp>
        <p:nvSpPr>
          <p:cNvPr id="5" name="Notes Placeholder 4"/>
          <p:cNvSpPr>
            <a:spLocks noGrp="1"/>
          </p:cNvSpPr>
          <p:nvPr>
            <p:ph type="body" sz="quarter" idx="3"/>
          </p:nvPr>
        </p:nvSpPr>
        <p:spPr>
          <a:xfrm>
            <a:off x="1023462" y="3418830"/>
            <a:ext cx="8187690" cy="2797225"/>
          </a:xfrm>
          <a:prstGeom prst="rect">
            <a:avLst/>
          </a:prstGeom>
        </p:spPr>
        <p:txBody>
          <a:bodyPr vert="horz" lIns="99075" tIns="49538" rIns="99075" bIns="4953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47628"/>
            <a:ext cx="4434999" cy="356436"/>
          </a:xfrm>
          <a:prstGeom prst="rect">
            <a:avLst/>
          </a:prstGeom>
        </p:spPr>
        <p:txBody>
          <a:bodyPr vert="horz" lIns="99075" tIns="49538" rIns="99075" bIns="49538" rtlCol="0" anchor="b"/>
          <a:lstStyle>
            <a:lvl1pPr algn="l">
              <a:defRPr sz="1300"/>
            </a:lvl1pPr>
          </a:lstStyle>
          <a:p>
            <a:endParaRPr lang="en-US"/>
          </a:p>
        </p:txBody>
      </p:sp>
      <p:sp>
        <p:nvSpPr>
          <p:cNvPr id="7" name="Slide Number Placeholder 6"/>
          <p:cNvSpPr>
            <a:spLocks noGrp="1"/>
          </p:cNvSpPr>
          <p:nvPr>
            <p:ph type="sldNum" sz="quarter" idx="5"/>
          </p:nvPr>
        </p:nvSpPr>
        <p:spPr>
          <a:xfrm>
            <a:off x="5797246" y="6747628"/>
            <a:ext cx="4434999" cy="356436"/>
          </a:xfrm>
          <a:prstGeom prst="rect">
            <a:avLst/>
          </a:prstGeom>
        </p:spPr>
        <p:txBody>
          <a:bodyPr vert="horz" lIns="99075" tIns="49538" rIns="99075" bIns="49538" rtlCol="0" anchor="b"/>
          <a:lstStyle>
            <a:lvl1pPr algn="r">
              <a:defRPr sz="1300"/>
            </a:lvl1pPr>
          </a:lstStyle>
          <a:p>
            <a:fld id="{15F8E8E1-AC00-4E22-B9F1-EAB35F6A15AE}" type="slidenum">
              <a:rPr lang="en-US" smtClean="0"/>
              <a:t>‹#›</a:t>
            </a:fld>
            <a:endParaRPr lang="en-US"/>
          </a:p>
        </p:txBody>
      </p:sp>
    </p:spTree>
    <p:extLst>
      <p:ext uri="{BB962C8B-B14F-4D97-AF65-F5344CB8AC3E}">
        <p14:creationId xmlns:p14="http://schemas.microsoft.com/office/powerpoint/2010/main" val="2808913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67"/>
              </a:spcAft>
              <a:buClrTx/>
              <a:buSzTx/>
              <a:buFontTx/>
              <a:buNone/>
              <a:tabLst/>
              <a:defRPr/>
            </a:pPr>
            <a:r>
              <a:rPr lang="en-US" sz="2000" dirty="0">
                <a:latin typeface="Calibri Light" panose="020F0302020204030204" pitchFamily="34" charset="0"/>
                <a:ea typeface="Malgun Gothic" panose="020B0503020000020004" pitchFamily="34" charset="-127"/>
                <a:cs typeface="Times New Roman" panose="02020603050405020304" pitchFamily="18" charset="0"/>
              </a:rPr>
              <a:t>To operate properly, legal and political systems presuppose a polity with the necessary political, cultural, sociological and institutional characteristics.   Absent the right prerequisites, the system malfunctions, often catastrophically.  The following presentation, delivered on Jan. 7, 2021, in Armenia at a conference on legal reform to address the challenges Armenia faces in the aftermath of a devastating war and amid internal political turmoil, offers some suggestions on how to build the capacity and resilience to avoid such catastrophes, with a special focus on how representative democracy can help.   While focused on Armenia, these concepts are of general application and may be of assistance elsewhere, including more mature elective democracies. </a:t>
            </a:r>
            <a:endParaRPr lang="en-US" sz="2000" dirty="0">
              <a:latin typeface="Calibri" panose="020F0502020204030204" pitchFamily="34" charset="0"/>
              <a:ea typeface="Malgun Gothic" panose="020B0503020000020004" pitchFamily="34" charset="-127"/>
              <a:cs typeface="Times New Roman" panose="02020603050405020304" pitchFamily="18" charset="0"/>
            </a:endParaRPr>
          </a:p>
          <a:p>
            <a:pPr>
              <a:lnSpc>
                <a:spcPct val="107000"/>
              </a:lnSpc>
              <a:spcAft>
                <a:spcPts val="867"/>
              </a:spcAft>
            </a:pPr>
            <a:endParaRPr lang="en-US" sz="2000" dirty="0">
              <a:latin typeface="Calibri Light" panose="020F0302020204030204" pitchFamily="34" charset="0"/>
              <a:ea typeface="Malgun Gothic" panose="020B0503020000020004" pitchFamily="34" charset="-127"/>
              <a:cs typeface="Times New Roman" panose="02020603050405020304" pitchFamily="18" charset="0"/>
            </a:endParaRPr>
          </a:p>
          <a:p>
            <a:pPr>
              <a:lnSpc>
                <a:spcPct val="107000"/>
              </a:lnSpc>
              <a:spcAft>
                <a:spcPts val="867"/>
              </a:spcAft>
            </a:pPr>
            <a:endParaRPr lang="en-US" sz="2000" dirty="0">
              <a:latin typeface="Calibri Light" panose="020F0302020204030204" pitchFamily="34" charset="0"/>
              <a:ea typeface="Malgun Gothic" panose="020B0503020000020004" pitchFamily="34" charset="-127"/>
              <a:cs typeface="Times New Roman" panose="02020603050405020304" pitchFamily="18" charset="0"/>
            </a:endParaRPr>
          </a:p>
          <a:p>
            <a:pPr>
              <a:lnSpc>
                <a:spcPct val="107000"/>
              </a:lnSpc>
              <a:spcAft>
                <a:spcPts val="867"/>
              </a:spcAft>
            </a:pPr>
            <a:r>
              <a:rPr lang="en-US" sz="2000" dirty="0">
                <a:latin typeface="Calibri Light" panose="020F0302020204030204" pitchFamily="34" charset="0"/>
                <a:ea typeface="Malgun Gothic" panose="020B0503020000020004" pitchFamily="34" charset="-127"/>
                <a:cs typeface="Times New Roman" panose="02020603050405020304" pitchFamily="18" charset="0"/>
              </a:rPr>
              <a:t>Prepared remarks for the Jan. 7, 2021 conference on Legal Reform in Armenia.</a:t>
            </a:r>
          </a:p>
          <a:p>
            <a:pPr>
              <a:lnSpc>
                <a:spcPct val="107000"/>
              </a:lnSpc>
              <a:spcAft>
                <a:spcPts val="867"/>
              </a:spcAft>
            </a:pPr>
            <a:endParaRPr lang="en-US" sz="2000" dirty="0">
              <a:latin typeface="Calibri" panose="020F0502020204030204" pitchFamily="34" charset="0"/>
              <a:ea typeface="Malgun Gothic" panose="020B0503020000020004" pitchFamily="34" charset="-127"/>
              <a:cs typeface="Times New Roman" panose="02020603050405020304" pitchFamily="18" charset="0"/>
            </a:endParaRPr>
          </a:p>
          <a:p>
            <a:pPr>
              <a:lnSpc>
                <a:spcPct val="107000"/>
              </a:lnSpc>
              <a:spcAft>
                <a:spcPts val="867"/>
              </a:spcAft>
            </a:pPr>
            <a:r>
              <a:rPr lang="en-US" sz="2000" dirty="0">
                <a:latin typeface="Calibri Light" panose="020F0302020204030204" pitchFamily="34" charset="0"/>
                <a:ea typeface="Malgun Gothic" panose="020B0503020000020004" pitchFamily="34" charset="-127"/>
                <a:cs typeface="Times New Roman" panose="02020603050405020304" pitchFamily="18" charset="0"/>
              </a:rPr>
              <a:t>Hello!   My name is Tom Samuelian.   I am a lawyer and linguist by training.  In this presentation I share some ideas regarding representative democracy and how to make our public deliberation more effective, with the goal of starting a discussion on these issues.</a:t>
            </a:r>
          </a:p>
          <a:p>
            <a:pPr>
              <a:lnSpc>
                <a:spcPct val="107000"/>
              </a:lnSpc>
              <a:spcAft>
                <a:spcPts val="867"/>
              </a:spcAft>
            </a:pPr>
            <a:endParaRPr lang="en-US" sz="2000" dirty="0">
              <a:latin typeface="Calibri Light" panose="020F0302020204030204" pitchFamily="34" charset="0"/>
              <a:ea typeface="Malgun Gothic" panose="020B0503020000020004" pitchFamily="34" charset="-127"/>
              <a:cs typeface="Times New Roman" panose="02020603050405020304" pitchFamily="18" charset="0"/>
            </a:endParaRPr>
          </a:p>
          <a:p>
            <a:pPr>
              <a:lnSpc>
                <a:spcPct val="107000"/>
              </a:lnSpc>
              <a:spcAft>
                <a:spcPts val="867"/>
              </a:spcAft>
            </a:pPr>
            <a:r>
              <a:rPr lang="en-US" sz="2000" dirty="0">
                <a:latin typeface="Calibri Light" panose="020F0302020204030204" pitchFamily="34" charset="0"/>
                <a:ea typeface="Malgun Gothic" panose="020B0503020000020004" pitchFamily="34" charset="-127"/>
                <a:cs typeface="Times New Roman" panose="02020603050405020304" pitchFamily="18" charset="0"/>
              </a:rPr>
              <a:t>Most of today’s political institutions are legacy assets from an era of strong intermediating groups and institutions, such as the family, community, church, mass media, unions, civic groups, parties, shared religious and cultural values.  However, today due to the well-documented impacts of technology, mobility, and changes in values, we live in a highly individualized world, where the forces of fragmentation and polarization have largely eroded the foundations of our legacy institutions, such as representative legislatures, making them vulnerable to hijacking by demagogues, elites, and special interest groups.  The silent majority, that views government services as a kind of “utility” for which taxes are paid and merely seeks to be left alone and to live decent private lives in an ordered society, is marginalized, alienated, exploited, and increasingly, and understandably, angry and withdrawn.   it is not sufficient to blame the silent majority for not being more active, since many do not find a suitable representative for their values and voice in the existing parties and the political arena has high barriers to entry so they feel powerless to have any real impact.   The consequent low voter turnouts facilitate the hi-jacking of majoritarian institutions by vocal or ambitious minorities at the expense of the silent, unrepresented majority.  </a:t>
            </a:r>
          </a:p>
          <a:p>
            <a:pPr>
              <a:lnSpc>
                <a:spcPct val="107000"/>
              </a:lnSpc>
              <a:spcAft>
                <a:spcPts val="867"/>
              </a:spcAft>
            </a:pPr>
            <a:endParaRPr lang="en-US" sz="2000" dirty="0">
              <a:latin typeface="Calibri" panose="020F0502020204030204" pitchFamily="34" charset="0"/>
              <a:ea typeface="Malgun Gothic" panose="020B0503020000020004" pitchFamily="34" charset="-127"/>
              <a:cs typeface="Times New Roman" panose="02020603050405020304" pitchFamily="18" charset="0"/>
            </a:endParaRPr>
          </a:p>
          <a:p>
            <a:pPr>
              <a:spcAft>
                <a:spcPts val="867"/>
              </a:spcAft>
            </a:pPr>
            <a:r>
              <a:rPr lang="en-US" sz="2000" dirty="0">
                <a:latin typeface="Calibri Light" panose="020F0302020204030204" pitchFamily="34" charset="0"/>
                <a:ea typeface="Times New Roman" panose="02020603050405020304" pitchFamily="18" charset="0"/>
              </a:rPr>
              <a:t>Although we live in an age of increasing interdependence, paradoxically and at our peril, we continue to operate with a fiercely competitive and wasteful system that promotes individual satisfaction and achievement, often at other’s expense on an unfair playing field, when cooperation is what is needed to solve our problems.   </a:t>
            </a:r>
            <a:r>
              <a:rPr lang="en-US" sz="2000" dirty="0">
                <a:solidFill>
                  <a:srgbClr val="222222"/>
                </a:solidFill>
                <a:latin typeface="Calibri Light" panose="020F0302020204030204" pitchFamily="34" charset="0"/>
                <a:ea typeface="Times New Roman" panose="02020603050405020304" pitchFamily="18" charset="0"/>
              </a:rPr>
              <a:t>There is no alchemy that transforms greed, ambition and self-interest into public good.   This formula is showing signs of failure everywhere, even more in new democracies, where the people have been disoriented by a century or more of imperial, colonial, and modernization traumas.  </a:t>
            </a:r>
          </a:p>
          <a:p>
            <a:pPr>
              <a:spcAft>
                <a:spcPts val="867"/>
              </a:spcAft>
            </a:pPr>
            <a:endParaRPr lang="en-US" sz="2000" dirty="0">
              <a:latin typeface="Times New Roman" panose="02020603050405020304" pitchFamily="18" charset="0"/>
              <a:ea typeface="Times New Roman" panose="02020603050405020304" pitchFamily="18" charset="0"/>
            </a:endParaRPr>
          </a:p>
          <a:p>
            <a:pPr>
              <a:spcAft>
                <a:spcPts val="867"/>
              </a:spcAft>
            </a:pPr>
            <a:r>
              <a:rPr lang="en-US" sz="2000" dirty="0">
                <a:solidFill>
                  <a:srgbClr val="222222"/>
                </a:solidFill>
                <a:latin typeface="Calibri Light" panose="020F0302020204030204" pitchFamily="34" charset="0"/>
                <a:ea typeface="Times New Roman" panose="02020603050405020304" pitchFamily="18" charset="0"/>
              </a:rPr>
              <a:t>More and more it appears that the common good cannot be pursued as afterthought or side effect of socio-economic "games.”  If a society wants to be good, it must aim for the good. Such goodness is the mission of a society.   The </a:t>
            </a:r>
            <a:r>
              <a:rPr lang="en-US" sz="2000" dirty="0" err="1">
                <a:solidFill>
                  <a:srgbClr val="222222"/>
                </a:solidFill>
                <a:latin typeface="Calibri Light" panose="020F0302020204030204" pitchFamily="34" charset="0"/>
                <a:ea typeface="Times New Roman" panose="02020603050405020304" pitchFamily="18" charset="0"/>
              </a:rPr>
              <a:t>sportification</a:t>
            </a:r>
            <a:r>
              <a:rPr lang="en-US" sz="2000" dirty="0">
                <a:solidFill>
                  <a:srgbClr val="222222"/>
                </a:solidFill>
                <a:latin typeface="Calibri Light" panose="020F0302020204030204" pitchFamily="34" charset="0"/>
                <a:ea typeface="Times New Roman" panose="02020603050405020304" pitchFamily="18" charset="0"/>
              </a:rPr>
              <a:t> of life, political and economic, must be recognized for the metaphorical illusion it is.   Life is not a game, real people get hurt when others, especially those in or seeking power, place their personal victories above the harm to others or the common good.   </a:t>
            </a:r>
          </a:p>
          <a:p>
            <a:pPr>
              <a:spcAft>
                <a:spcPts val="867"/>
              </a:spcAft>
            </a:pPr>
            <a:endParaRPr lang="en-US" sz="2000" dirty="0">
              <a:latin typeface="Times New Roman" panose="02020603050405020304" pitchFamily="18" charset="0"/>
              <a:ea typeface="Times New Roman" panose="02020603050405020304" pitchFamily="18" charset="0"/>
            </a:endParaRPr>
          </a:p>
          <a:p>
            <a:pPr>
              <a:spcAft>
                <a:spcPts val="867"/>
              </a:spcAft>
            </a:pPr>
            <a:r>
              <a:rPr lang="en-US" sz="2000" dirty="0">
                <a:solidFill>
                  <a:srgbClr val="222222"/>
                </a:solidFill>
                <a:latin typeface="Calibri Light" panose="020F0302020204030204" pitchFamily="34" charset="0"/>
                <a:ea typeface="Times New Roman" panose="02020603050405020304" pitchFamily="18" charset="0"/>
              </a:rPr>
              <a:t>This is double goal substitution is particularly pernicious.  It places the ego and ambition of contenders above the common good and misleadingly conflates winning with a true and good policy outcome.   Beating one’s neighbors is not conducive to community building or societal peace and fairness.  </a:t>
            </a:r>
          </a:p>
          <a:p>
            <a:pPr>
              <a:spcAft>
                <a:spcPts val="867"/>
              </a:spcAft>
            </a:pPr>
            <a:endParaRPr lang="en-US" sz="2000" dirty="0">
              <a:latin typeface="Times New Roman" panose="02020603050405020304" pitchFamily="18" charset="0"/>
              <a:ea typeface="Times New Roman" panose="02020603050405020304" pitchFamily="18" charset="0"/>
            </a:endParaRPr>
          </a:p>
          <a:p>
            <a:pPr>
              <a:spcAft>
                <a:spcPts val="867"/>
              </a:spcAft>
            </a:pPr>
            <a:r>
              <a:rPr lang="en-US" sz="2000" dirty="0">
                <a:solidFill>
                  <a:srgbClr val="222222"/>
                </a:solidFill>
                <a:latin typeface="Calibri Light" panose="020F0302020204030204" pitchFamily="34" charset="0"/>
                <a:ea typeface="Times New Roman" panose="02020603050405020304" pitchFamily="18" charset="0"/>
              </a:rPr>
              <a:t>Consequently, we live in a world of oligarchies and autocracies disguised as representative democracies, where a minority of voters lay claim to a mandate to rule as if the rest of the population did not exist, just because the rules of system create a fictive majority out of this minority.   One way to break the cycle of elective illiberal democracy, where the 25-30% rule as if they are 100%, is to assure that the “silent majority” has equal representation and has levers of power proportional to its numbers.  </a:t>
            </a:r>
          </a:p>
          <a:p>
            <a:pPr>
              <a:spcAft>
                <a:spcPts val="867"/>
              </a:spcAft>
            </a:pPr>
            <a:endParaRPr lang="en-US" sz="2000" dirty="0">
              <a:latin typeface="Times New Roman" panose="02020603050405020304" pitchFamily="18" charset="0"/>
              <a:ea typeface="Times New Roman" panose="02020603050405020304" pitchFamily="18" charset="0"/>
            </a:endParaRPr>
          </a:p>
          <a:p>
            <a:pPr>
              <a:spcAft>
                <a:spcPts val="867"/>
              </a:spcAft>
            </a:pPr>
            <a:r>
              <a:rPr lang="en-US" sz="2000" dirty="0">
                <a:solidFill>
                  <a:srgbClr val="222222"/>
                </a:solidFill>
                <a:latin typeface="Calibri Light" panose="020F0302020204030204" pitchFamily="34" charset="0"/>
                <a:ea typeface="Times New Roman" panose="02020603050405020304" pitchFamily="18" charset="0"/>
              </a:rPr>
              <a:t>It is no longer acceptable to degrade people and violate their rights and interests just because they did not find the offerings of the political parties acceptable and did not have the wherewithal to start their own party, the barriers to entry being too high.  And forcing them to choose the lesser of evils seriously diminishes the meaningfulness of their political participation and negates their freedom of political choice.   Thus, it is worth exploring whether there is a practice alternative that could afford the silent majority qualified representation rather than silencing them or forcing them to choose a candidate or party they do not support.  </a:t>
            </a:r>
          </a:p>
          <a:p>
            <a:pPr>
              <a:spcAft>
                <a:spcPts val="867"/>
              </a:spcAft>
            </a:pPr>
            <a:endParaRPr lang="en-US" sz="2000" dirty="0">
              <a:latin typeface="Times New Roman" panose="02020603050405020304" pitchFamily="18" charset="0"/>
              <a:ea typeface="Times New Roman" panose="02020603050405020304" pitchFamily="18" charset="0"/>
            </a:endParaRPr>
          </a:p>
          <a:p>
            <a:pPr>
              <a:spcAft>
                <a:spcPts val="867"/>
              </a:spcAft>
            </a:pPr>
            <a:r>
              <a:rPr lang="en-US" sz="2000" dirty="0">
                <a:latin typeface="Calibri Light" panose="020F0302020204030204" pitchFamily="34" charset="0"/>
                <a:ea typeface="Times New Roman" panose="02020603050405020304" pitchFamily="18" charset="0"/>
              </a:rPr>
              <a:t>This paper identifies some mechanisms and features of system for enhancing representative democracy to help assure everyone has equal representation and to avoid hijacking, polarization, gridlock, and fragmentation, common to many current party-based systems.  The options discussed are not exhaustive or exclusive, but suggestive and target the diagnosed problems of the current system.  Most of these mechanisms and features already exist in various other systems, but they have not, to my knowledge, been assembled in this way before for this purpose.   </a:t>
            </a:r>
          </a:p>
          <a:p>
            <a:pPr>
              <a:spcAft>
                <a:spcPts val="867"/>
              </a:spcAft>
            </a:pPr>
            <a:endParaRPr lang="en-US" sz="2000" dirty="0">
              <a:latin typeface="Times New Roman" panose="02020603050405020304" pitchFamily="18" charset="0"/>
              <a:ea typeface="Times New Roman" panose="02020603050405020304" pitchFamily="18" charset="0"/>
            </a:endParaRPr>
          </a:p>
          <a:p>
            <a:pPr marL="371532" indent="-371532">
              <a:lnSpc>
                <a:spcPct val="107000"/>
              </a:lnSpc>
              <a:buFont typeface="+mj-lt"/>
              <a:buAutoNum type="arabicPeriod"/>
            </a:pPr>
            <a:r>
              <a:rPr lang="en-US" sz="2000" dirty="0">
                <a:latin typeface="Calibri Light" panose="020F0302020204030204" pitchFamily="34" charset="0"/>
                <a:ea typeface="Malgun Gothic" panose="020B0503020000020004" pitchFamily="34" charset="-127"/>
                <a:cs typeface="Times New Roman" panose="02020603050405020304" pitchFamily="18" charset="0"/>
              </a:rPr>
              <a:t>Establish the institution of at-large “accredited representatives” (cf. court appointed counsel, ombudsmen, patient or consumer advocates)</a:t>
            </a:r>
            <a:endParaRPr lang="en-US" sz="2000" dirty="0">
              <a:latin typeface="Calibri" panose="020F0502020204030204" pitchFamily="34" charset="0"/>
              <a:ea typeface="Malgun Gothic" panose="020B0503020000020004" pitchFamily="34" charset="-127"/>
              <a:cs typeface="Times New Roman" panose="02020603050405020304" pitchFamily="18" charset="0"/>
            </a:endParaRPr>
          </a:p>
          <a:p>
            <a:pPr marL="371532" indent="-371532">
              <a:lnSpc>
                <a:spcPct val="107000"/>
              </a:lnSpc>
              <a:buFont typeface="+mj-lt"/>
              <a:buAutoNum type="arabicPeriod"/>
            </a:pPr>
            <a:r>
              <a:rPr lang="en-US" sz="2000" dirty="0">
                <a:latin typeface="Calibri Light" panose="020F0302020204030204" pitchFamily="34" charset="0"/>
                <a:ea typeface="Malgun Gothic" panose="020B0503020000020004" pitchFamily="34" charset="-127"/>
                <a:cs typeface="Times New Roman" panose="02020603050405020304" pitchFamily="18" charset="0"/>
              </a:rPr>
              <a:t>Allocate seats in the parliament proportionally to reflect the entire electorate</a:t>
            </a:r>
            <a:endParaRPr lang="en-US" sz="2000" dirty="0">
              <a:latin typeface="Calibri" panose="020F0502020204030204" pitchFamily="34" charset="0"/>
              <a:ea typeface="Malgun Gothic" panose="020B0503020000020004" pitchFamily="34" charset="-127"/>
              <a:cs typeface="Times New Roman" panose="02020603050405020304" pitchFamily="18" charset="0"/>
            </a:endParaRPr>
          </a:p>
          <a:p>
            <a:pPr marL="371532" indent="-371532">
              <a:lnSpc>
                <a:spcPct val="107000"/>
              </a:lnSpc>
              <a:buFont typeface="+mj-lt"/>
              <a:buAutoNum type="arabicPeriod"/>
            </a:pPr>
            <a:r>
              <a:rPr lang="en-US" sz="2000" dirty="0">
                <a:latin typeface="Calibri Light" panose="020F0302020204030204" pitchFamily="34" charset="0"/>
                <a:ea typeface="Malgun Gothic" panose="020B0503020000020004" pitchFamily="34" charset="-127"/>
                <a:cs typeface="Times New Roman" panose="02020603050405020304" pitchFamily="18" charset="0"/>
              </a:rPr>
              <a:t>Use weighted voting in the parliament</a:t>
            </a:r>
            <a:endParaRPr lang="en-US" sz="2000" dirty="0">
              <a:latin typeface="Calibri" panose="020F0502020204030204" pitchFamily="34" charset="0"/>
              <a:ea typeface="Malgun Gothic" panose="020B0503020000020004" pitchFamily="34" charset="-127"/>
              <a:cs typeface="Times New Roman" panose="02020603050405020304" pitchFamily="18" charset="0"/>
            </a:endParaRPr>
          </a:p>
          <a:p>
            <a:pPr marL="371532" indent="-371532">
              <a:lnSpc>
                <a:spcPct val="107000"/>
              </a:lnSpc>
              <a:spcAft>
                <a:spcPts val="867"/>
              </a:spcAft>
              <a:buFont typeface="+mj-lt"/>
              <a:buAutoNum type="arabicPeriod"/>
            </a:pPr>
            <a:r>
              <a:rPr lang="en-US" sz="2000" dirty="0">
                <a:latin typeface="Calibri Light" panose="020F0302020204030204" pitchFamily="34" charset="0"/>
                <a:ea typeface="Malgun Gothic" panose="020B0503020000020004" pitchFamily="34" charset="-127"/>
                <a:cs typeface="Times New Roman" panose="02020603050405020304" pitchFamily="18" charset="0"/>
              </a:rPr>
              <a:t>Elect Members of Parliament (MPs) from multimember districts</a:t>
            </a:r>
          </a:p>
          <a:p>
            <a:pPr marL="0" indent="0">
              <a:lnSpc>
                <a:spcPct val="107000"/>
              </a:lnSpc>
              <a:spcAft>
                <a:spcPts val="867"/>
              </a:spcAft>
              <a:buFont typeface="+mj-lt"/>
              <a:buNone/>
            </a:pPr>
            <a:endParaRPr lang="en-US" sz="2000" dirty="0">
              <a:latin typeface="Calibri" panose="020F0502020204030204" pitchFamily="34" charset="0"/>
              <a:ea typeface="Malgun Gothic" panose="020B0503020000020004" pitchFamily="34" charset="-127"/>
              <a:cs typeface="Times New Roman" panose="02020603050405020304" pitchFamily="18" charset="0"/>
            </a:endParaRPr>
          </a:p>
          <a:p>
            <a:pPr>
              <a:spcAft>
                <a:spcPts val="867"/>
              </a:spcAft>
            </a:pPr>
            <a:r>
              <a:rPr lang="en-US" sz="2000" dirty="0">
                <a:latin typeface="Calibri Light" panose="020F0302020204030204" pitchFamily="34" charset="0"/>
                <a:ea typeface="Times New Roman" panose="02020603050405020304" pitchFamily="18" charset="0"/>
              </a:rPr>
              <a:t>The hybrid model of representative democracy proposed herein takes as a starting point the goal of assuring that everyone is equally represented, which is a principle around which there still appears to be a broad consensus around the world.  Thus, the hybrid model contemplates representation both for the “silent majority” that approaches government as a public service or utility and for the more vocal, partisan minorities that still prefer to contend for their ideas in more adversary ways.  Both temperaments exist (and a range in between), so why shouldn’t they be contemplated and accommodated?  Suppression is unacceptable and does unnecessary injury to otherwise harmless people whose only expectation is a zone of predictable fairness.  It is the contention of this concept paper that many of the ills of modern democracy, such as special interest hijacking, gridlock, polarization and fragmentation, arise from depriving the members of the silent majority of their right to equal representation in public decisionmaking, particularly in the legislative process.   </a:t>
            </a:r>
            <a:endParaRPr lang="en-US" sz="2000" dirty="0">
              <a:latin typeface="Times New Roman" panose="02020603050405020304" pitchFamily="18" charset="0"/>
              <a:ea typeface="Times New Roman" panose="02020603050405020304" pitchFamily="18" charset="0"/>
            </a:endParaRPr>
          </a:p>
          <a:p>
            <a:pPr>
              <a:spcAft>
                <a:spcPts val="867"/>
              </a:spcAft>
            </a:pPr>
            <a:r>
              <a:rPr lang="en-US" sz="2000" dirty="0">
                <a:latin typeface="Calibri Light" panose="020F0302020204030204" pitchFamily="34"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spcAft>
                <a:spcPts val="867"/>
              </a:spcAft>
            </a:pPr>
            <a:r>
              <a:rPr lang="en-US" sz="2000" dirty="0">
                <a:latin typeface="Calibri Light" panose="020F0302020204030204" pitchFamily="34" charset="0"/>
                <a:ea typeface="Times New Roman" panose="02020603050405020304" pitchFamily="18" charset="0"/>
              </a:rPr>
              <a:t>As reasonable as it sounds to assure everyone equal representation for all, there will be opposition to this democratizing and representation-enhancing proposal from the very elites, special interests, and oligarchs that currently dominate corridors of power around the world for their own interests.</a:t>
            </a:r>
            <a:endParaRPr lang="en-US" sz="2000" dirty="0">
              <a:latin typeface="Times New Roman" panose="02020603050405020304" pitchFamily="18" charset="0"/>
              <a:ea typeface="Times New Roman" panose="02020603050405020304" pitchFamily="18" charset="0"/>
            </a:endParaRPr>
          </a:p>
          <a:p>
            <a:pPr>
              <a:spcAft>
                <a:spcPts val="867"/>
              </a:spcAft>
            </a:pPr>
            <a:r>
              <a:rPr lang="en-US" sz="2000" dirty="0">
                <a:latin typeface="Calibri Light" panose="020F0302020204030204" pitchFamily="34" charset="0"/>
                <a:ea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endParaRPr>
          </a:p>
          <a:p>
            <a:pPr>
              <a:spcAft>
                <a:spcPts val="867"/>
              </a:spcAft>
            </a:pPr>
            <a:r>
              <a:rPr lang="en-US" sz="2000" dirty="0">
                <a:latin typeface="Calibri Light" panose="020F0302020204030204" pitchFamily="34" charset="0"/>
                <a:ea typeface="Times New Roman" panose="02020603050405020304" pitchFamily="18" charset="0"/>
              </a:rPr>
              <a:t>The following hybrid model of Representative Democracy is not a panacea, but it may be a transitional form of representative democracy that at least eliminates some of the worst side effects of the legacy systems that now undermine freedom and security in many new democracy, and increasingly old democracies whose foundations are eroding.  </a:t>
            </a:r>
          </a:p>
          <a:p>
            <a:pPr>
              <a:spcAft>
                <a:spcPts val="867"/>
              </a:spcAft>
            </a:pPr>
            <a:endParaRPr lang="en-US" sz="2000" b="1" dirty="0">
              <a:latin typeface="Calibri Light" panose="020F0302020204030204" pitchFamily="34" charset="0"/>
              <a:ea typeface="Times New Roman" panose="02020603050405020304" pitchFamily="18" charset="0"/>
            </a:endParaRPr>
          </a:p>
          <a:p>
            <a:pPr>
              <a:spcAft>
                <a:spcPts val="867"/>
              </a:spcAft>
            </a:pPr>
            <a:r>
              <a:rPr lang="en-US" sz="2000" b="1" dirty="0">
                <a:latin typeface="Calibri Light" panose="020F0302020204030204" pitchFamily="34" charset="0"/>
                <a:ea typeface="Times New Roman" panose="02020603050405020304" pitchFamily="18" charset="0"/>
              </a:rPr>
              <a:t>While subscribing to T.S. Eliot’s warning that “dreaming of systems so perfect that no one will need to be good” is a delusion, it is also true that fatally flawed systems can make things unnecessarily worse.   </a:t>
            </a:r>
            <a:r>
              <a:rPr lang="en-US" sz="2000" dirty="0">
                <a:latin typeface="Calibri Light" panose="020F0302020204030204" pitchFamily="34" charset="0"/>
                <a:ea typeface="Times New Roman" panose="02020603050405020304" pitchFamily="18" charset="0"/>
              </a:rPr>
              <a:t>As Confucius said more than 2500 years ago, to see something is not working and not try to fix is failure of virtue.  </a:t>
            </a:r>
          </a:p>
          <a:p>
            <a:pPr>
              <a:spcAft>
                <a:spcPts val="867"/>
              </a:spcAft>
            </a:pPr>
            <a:endParaRPr lang="en-US" sz="2000" dirty="0">
              <a:latin typeface="Calibri Light" panose="020F0302020204030204" pitchFamily="34" charset="0"/>
              <a:ea typeface="Times New Roman" panose="02020603050405020304" pitchFamily="18" charset="0"/>
            </a:endParaRPr>
          </a:p>
          <a:p>
            <a:pPr>
              <a:spcAft>
                <a:spcPts val="867"/>
              </a:spcAft>
            </a:pPr>
            <a:r>
              <a:rPr lang="en-US" sz="2000" dirty="0">
                <a:latin typeface="Calibri Light" panose="020F0302020204030204" pitchFamily="34" charset="0"/>
                <a:ea typeface="Times New Roman" panose="02020603050405020304" pitchFamily="18" charset="0"/>
              </a:rPr>
              <a:t>In this spirit the following ideas are offered for consideration by those concerned about the future of their societies.  </a:t>
            </a:r>
            <a:endParaRPr lang="en-US" sz="2000" dirty="0">
              <a:latin typeface="Times New Roman" panose="02020603050405020304" pitchFamily="18" charset="0"/>
              <a:ea typeface="Times New Roman" panose="02020603050405020304" pitchFamily="18" charset="0"/>
            </a:endParaRPr>
          </a:p>
          <a:p>
            <a:pPr>
              <a:lnSpc>
                <a:spcPct val="107000"/>
              </a:lnSpc>
              <a:spcAft>
                <a:spcPts val="867"/>
              </a:spcAft>
            </a:pPr>
            <a:r>
              <a:rPr lang="en-US" sz="2000" dirty="0">
                <a:latin typeface="Calibri Light" panose="020F0302020204030204" pitchFamily="34" charset="0"/>
                <a:ea typeface="Malgun Gothic" panose="020B0503020000020004" pitchFamily="34" charset="-127"/>
                <a:cs typeface="Times New Roman" panose="02020603050405020304" pitchFamily="18" charset="0"/>
              </a:rPr>
              <a:t> </a:t>
            </a:r>
            <a:endParaRPr lang="en-US" sz="2000" dirty="0">
              <a:latin typeface="Calibri" panose="020F0502020204030204" pitchFamily="34" charset="0"/>
              <a:ea typeface="Malgun Gothic" panose="020B0503020000020004" pitchFamily="34" charset="-127"/>
              <a:cs typeface="Times New Roman" panose="02020603050405020304" pitchFamily="18" charset="0"/>
            </a:endParaRPr>
          </a:p>
          <a:p>
            <a:pPr>
              <a:lnSpc>
                <a:spcPct val="107000"/>
              </a:lnSpc>
              <a:spcAft>
                <a:spcPts val="867"/>
              </a:spcAft>
            </a:pPr>
            <a:endParaRPr lang="en-US" sz="2000" dirty="0">
              <a:latin typeface="Calibri" panose="020F0502020204030204" pitchFamily="34" charset="0"/>
              <a:ea typeface="Malgun Gothic" panose="020B0503020000020004" pitchFamily="34" charset="-127"/>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1</a:t>
            </a:fld>
            <a:endParaRPr lang="en-US"/>
          </a:p>
        </p:txBody>
      </p:sp>
    </p:spTree>
    <p:extLst>
      <p:ext uri="{BB962C8B-B14F-4D97-AF65-F5344CB8AC3E}">
        <p14:creationId xmlns:p14="http://schemas.microsoft.com/office/powerpoint/2010/main" val="606801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In our public life, differences of opinion are natural and inescapable.  The place where these differences are ironed out is the parliament.   However, in order for the parliament to perform this function, it must be actually representative, representing all voices, and not just the winners and participants in the most recent election.   Returning to the image of the ship captain, on a ship there is no winner or loser, there is no government or opposition.   If the ship is damaged or sinks, everyone is harmed.  Those on the ship are without discrimination “in the same boat” with the same fate.  Perhaps for this reason, we have taken from the ancient Greeks the word Government as the name for the structure that orders our collective life.   It comes from the Greek </a:t>
            </a:r>
            <a:r>
              <a:rPr lang="en-US" sz="1800" i="1" dirty="0">
                <a:effectLst/>
                <a:latin typeface="Calibri Light" panose="020F0302020204030204" pitchFamily="34" charset="0"/>
                <a:ea typeface="Malgun Gothic" panose="020B0503020000020004" pitchFamily="34" charset="-127"/>
                <a:cs typeface="Times New Roman" panose="02020603050405020304" pitchFamily="18" charset="0"/>
              </a:rPr>
              <a:t>cyber</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which means helm of a ship, from which comes the Armenian </a:t>
            </a:r>
            <a:r>
              <a:rPr lang="hy-AM" sz="1800" dirty="0">
                <a:effectLst/>
                <a:latin typeface="Calibri Light" panose="020F0302020204030204" pitchFamily="34" charset="0"/>
                <a:ea typeface="Malgun Gothic" panose="020B0503020000020004" pitchFamily="34" charset="-127"/>
                <a:cs typeface="Times New Roman" panose="02020603050405020304" pitchFamily="18" charset="0"/>
              </a:rPr>
              <a:t>ղեկ-ա-վարել</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a:t>
            </a:r>
            <a:r>
              <a:rPr lang="en-US" sz="1800" i="1" dirty="0" err="1">
                <a:effectLst/>
                <a:latin typeface="Calibri Light" panose="020F0302020204030204" pitchFamily="34" charset="0"/>
                <a:ea typeface="Malgun Gothic" panose="020B0503020000020004" pitchFamily="34" charset="-127"/>
                <a:cs typeface="Times New Roman" panose="02020603050405020304" pitchFamily="18" charset="0"/>
              </a:rPr>
              <a:t>ghek</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‘helm’  </a:t>
            </a:r>
            <a:r>
              <a:rPr lang="en-US" sz="1800" i="1" dirty="0" err="1">
                <a:effectLst/>
                <a:latin typeface="Calibri Light" panose="020F0302020204030204" pitchFamily="34" charset="0"/>
                <a:ea typeface="Malgun Gothic" panose="020B0503020000020004" pitchFamily="34" charset="-127"/>
                <a:cs typeface="Times New Roman" panose="02020603050405020304" pitchFamily="18" charset="0"/>
              </a:rPr>
              <a:t>varel</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‘operate’ which conveys the same meaning.   </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In our everyday life, when solving important problems, especially those that relate to our own or others’ fates, we do not make decisions alone.   We consult.   We consult with different people, to hear different opinions.  We have a particular duty to consult with those for whom the decision to be made could have significant consequences.</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Light" panose="020F03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For this reason, starting with the Bible and the ancient Greeks, they advise consultation before making decisions.   It is not surprising that the first words written in the Armenian alphabet are exactly about this.</a:t>
            </a:r>
          </a:p>
          <a:p>
            <a:pPr marL="0" marR="0">
              <a:lnSpc>
                <a:spcPct val="107000"/>
              </a:lnSpc>
              <a:spcBef>
                <a:spcPts val="0"/>
              </a:spcBef>
              <a:spcAft>
                <a:spcPts val="800"/>
              </a:spcAft>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Making decisions along there is a great danger of omissions.   If made by a few people, we can still err, especially if we only consult with those who think like us.  If made by many, or even everyone, it is, of course, still possible to make mistakes.</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Light" panose="020F03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The true and good are values of the type that do not depend upon the number of people that agree with them.  In any event, the more opinions we listen to and consider, the more likely we will avoid mistakes.</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Light" panose="020F03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In public life, the parliament is the designated place for such consultation.   For this reason, both the ancient philosophers and the modern world have settled on representative democracy as the preferable, though far from perfect, constitutional form.</a:t>
            </a:r>
          </a:p>
          <a:p>
            <a:pPr marL="0" marR="0">
              <a:lnSpc>
                <a:spcPct val="107000"/>
              </a:lnSpc>
              <a:spcBef>
                <a:spcPts val="0"/>
              </a:spcBef>
              <a:spcAft>
                <a:spcPts val="800"/>
              </a:spcAft>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Although there is still no guarantee that we will not err, consultation reduces that risk.</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Light" panose="020F03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The National Assembly is responsible for all the passengers on the “ship of state.”   Otherwise, those who are not represented are forced to take their concerns to the street, which is not the best place to find effective or logical solutions.  This constitutes discrimination between the represented and the unrepresented.  Indeed, the parliament is provided for specifically for this purpose:  to bring together people of different views in order to search for broadly acceptable solutions. </a:t>
            </a:r>
          </a:p>
          <a:p>
            <a:pPr marL="0" marR="0">
              <a:lnSpc>
                <a:spcPct val="107000"/>
              </a:lnSpc>
              <a:spcBef>
                <a:spcPts val="0"/>
              </a:spcBef>
              <a:spcAft>
                <a:spcPts val="800"/>
              </a:spcAft>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For this reason, the right to representation set forth in the Constitution must be realized, not only in words on the paper, but in the formation of the parliament itself.  </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14</a:t>
            </a:fld>
            <a:endParaRPr lang="en-US"/>
          </a:p>
        </p:txBody>
      </p:sp>
    </p:spTree>
    <p:extLst>
      <p:ext uri="{BB962C8B-B14F-4D97-AF65-F5344CB8AC3E}">
        <p14:creationId xmlns:p14="http://schemas.microsoft.com/office/powerpoint/2010/main" val="4140687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As you know, not only in Armenia, but around the world, in nearly all elections, for various reasons a large number of people who have the right to vote do not take part in the elections.</a:t>
            </a:r>
          </a:p>
          <a:p>
            <a:pPr marL="0" marR="0">
              <a:lnSpc>
                <a:spcPct val="107000"/>
              </a:lnSpc>
              <a:spcBef>
                <a:spcPts val="0"/>
              </a:spcBef>
              <a:spcAft>
                <a:spcPts val="800"/>
              </a:spcAft>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Not everyone finds the ideology of this or that party attractive.   Or among the candidates, they do not find a figure or party that is acceptable to them, a </a:t>
            </a:r>
            <a:r>
              <a:rPr lang="en-US" sz="1800" i="1" dirty="0">
                <a:effectLst/>
                <a:latin typeface="Calibri Light" panose="020F0302020204030204" pitchFamily="34" charset="0"/>
                <a:ea typeface="Malgun Gothic" panose="020B0503020000020004" pitchFamily="34" charset="-127"/>
                <a:cs typeface="Times New Roman" panose="02020603050405020304" pitchFamily="18" charset="0"/>
              </a:rPr>
              <a:t>representative</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a:t>
            </a:r>
            <a:r>
              <a:rPr lang="hy-AM" sz="1800" dirty="0">
                <a:effectLst/>
                <a:latin typeface="Calibri Light" panose="020F0302020204030204" pitchFamily="34" charset="0"/>
                <a:ea typeface="Malgun Gothic" panose="020B0503020000020004" pitchFamily="34" charset="-127"/>
                <a:cs typeface="Times New Roman" panose="02020603050405020304" pitchFamily="18" charset="0"/>
              </a:rPr>
              <a:t>երես</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a:t>
            </a:r>
            <a:r>
              <a:rPr lang="en-US" sz="1800" dirty="0" err="1">
                <a:effectLst/>
                <a:latin typeface="Calibri Light" panose="020F0302020204030204" pitchFamily="34" charset="0"/>
                <a:ea typeface="Malgun Gothic" panose="020B0503020000020004" pitchFamily="34" charset="-127"/>
                <a:cs typeface="Times New Roman" panose="02020603050405020304" pitchFamily="18" charset="0"/>
              </a:rPr>
              <a:t>yeres</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‘face’ </a:t>
            </a:r>
            <a:r>
              <a:rPr lang="hy-AM" sz="1800" dirty="0">
                <a:effectLst/>
                <a:latin typeface="Calibri Light" panose="020F0302020204030204" pitchFamily="34" charset="0"/>
                <a:ea typeface="Malgun Gothic" panose="020B0503020000020004" pitchFamily="34" charset="-127"/>
                <a:cs typeface="Times New Roman" panose="02020603050405020304" pitchFamily="18" charset="0"/>
              </a:rPr>
              <a:t>փոխան</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a:t>
            </a:r>
            <a:r>
              <a:rPr lang="en-US" sz="1800" dirty="0" err="1">
                <a:effectLst/>
                <a:latin typeface="Calibri Light" panose="020F0302020204030204" pitchFamily="34" charset="0"/>
                <a:ea typeface="Malgun Gothic" panose="020B0503020000020004" pitchFamily="34" charset="-127"/>
                <a:cs typeface="Times New Roman" panose="02020603050405020304" pitchFamily="18" charset="0"/>
              </a:rPr>
              <a:t>pokhan</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‘instead of’) in the true sense of the word.   However, this silent majority should not be blamed for indifference or deprived of their constitutional right to be represented.   They too are citizen and their voice should not be represented by parties or candidates, whom they did not vote for.</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Light" panose="020F03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Their representation should be provided through a non-partisan represented dedicated to them.</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17</a:t>
            </a:fld>
            <a:endParaRPr lang="en-US"/>
          </a:p>
        </p:txBody>
      </p:sp>
    </p:spTree>
    <p:extLst>
      <p:ext uri="{BB962C8B-B14F-4D97-AF65-F5344CB8AC3E}">
        <p14:creationId xmlns:p14="http://schemas.microsoft.com/office/powerpoint/2010/main" val="1671587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Some ways to enhance representative democracy</a:t>
            </a:r>
          </a:p>
          <a:p>
            <a:pPr marL="0" marR="0">
              <a:lnSpc>
                <a:spcPct val="107000"/>
              </a:lnSpc>
              <a:spcBef>
                <a:spcPts val="0"/>
              </a:spcBef>
              <a:spcAft>
                <a:spcPts val="800"/>
              </a:spcAft>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Establish the institution of at-large “accredited representatives”</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Allocate parliamentary seats proportionally to reflect the entire electorate</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Use weighted voting in the parliament</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Elect MPs from multimember districts</a:t>
            </a:r>
          </a:p>
          <a:p>
            <a:pPr marL="0" marR="0" lvl="0" indent="0">
              <a:lnSpc>
                <a:spcPct val="107000"/>
              </a:lnSpc>
              <a:spcBef>
                <a:spcPts val="0"/>
              </a:spcBef>
              <a:spcAft>
                <a:spcPts val="800"/>
              </a:spcAft>
              <a:buFont typeface="+mj-lt"/>
              <a:buNone/>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The options discussed are not exhaustive or exclusive, but suggestive and targeted to address the diagnosed problems of the current system.</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15F8E8E1-AC00-4E22-B9F1-EAB35F6A15AE}" type="slidenum">
              <a:rPr lang="en-US" smtClean="0"/>
              <a:t>19</a:t>
            </a:fld>
            <a:endParaRPr lang="en-US"/>
          </a:p>
        </p:txBody>
      </p:sp>
    </p:spTree>
    <p:extLst>
      <p:ext uri="{BB962C8B-B14F-4D97-AF65-F5344CB8AC3E}">
        <p14:creationId xmlns:p14="http://schemas.microsoft.com/office/powerpoint/2010/main" val="3991241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rabicPeriod"/>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Establishing the institution of at-large accredited representatives</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457200" marR="0">
              <a:lnSpc>
                <a:spcPct val="107000"/>
              </a:lnSpc>
              <a:spcBef>
                <a:spcPts val="0"/>
              </a:spcBef>
              <a:spcAft>
                <a:spcPts val="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457200" marR="0">
              <a:lnSpc>
                <a:spcPct val="107000"/>
              </a:lnSpc>
              <a:spcBef>
                <a:spcPts val="0"/>
              </a:spcBef>
              <a:spcAft>
                <a:spcPts val="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Accredited representatives must be knowledgeable about public affairs and able to formulate laws and policies in different spheres, who take responsibility of being nonpartisan representatives, always working transparently and accountably for the people. </a:t>
            </a:r>
          </a:p>
          <a:p>
            <a:pPr marL="457200" marR="0">
              <a:lnSpc>
                <a:spcPct val="107000"/>
              </a:lnSpc>
              <a:spcBef>
                <a:spcPts val="0"/>
              </a:spcBef>
              <a:spcAft>
                <a:spcPts val="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To organize this, of course, requires various systems, for example:</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0"/>
              </a:spcAft>
              <a:buFont typeface="+mj-lt"/>
              <a:buAutoNum type="romanLcPeriod"/>
            </a:pPr>
            <a:endParaRPr lang="en-US" sz="1800" dirty="0">
              <a:effectLst/>
              <a:latin typeface="Calibri Light" panose="020F0302020204030204" pitchFamily="34" charset="0"/>
              <a:ea typeface="Malgun Gothic" panose="020B0503020000020004" pitchFamily="34" charset="-127"/>
              <a:cs typeface="Times New Roman" panose="02020603050405020304" pitchFamily="18" charset="0"/>
            </a:endParaRPr>
          </a:p>
          <a:p>
            <a:pPr marL="1257300" marR="0" lvl="2" indent="-342900">
              <a:lnSpc>
                <a:spcPct val="107000"/>
              </a:lnSpc>
              <a:spcBef>
                <a:spcPts val="0"/>
              </a:spcBef>
              <a:spcAft>
                <a:spcPts val="0"/>
              </a:spcAft>
              <a:buFont typeface="+mj-lt"/>
              <a:buAutoNum type="romanLcPeriod"/>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candidate quality assurance, periodic performance evaluations</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1257300" marR="0" lvl="2" indent="-342900">
              <a:lnSpc>
                <a:spcPct val="107000"/>
              </a:lnSpc>
              <a:spcBef>
                <a:spcPts val="0"/>
              </a:spcBef>
              <a:spcAft>
                <a:spcPts val="0"/>
              </a:spcAft>
              <a:buFont typeface="+mj-lt"/>
              <a:buAutoNum type="romanLcPeriod"/>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transparent, consultative decisionmaking, asking and taking into account citizen’s concerns</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1257300" marR="0" lvl="2" indent="-342900">
              <a:lnSpc>
                <a:spcPct val="107000"/>
              </a:lnSpc>
              <a:spcBef>
                <a:spcPts val="0"/>
              </a:spcBef>
              <a:spcAft>
                <a:spcPts val="0"/>
              </a:spcAft>
              <a:buFont typeface="+mj-lt"/>
              <a:buAutoNum type="romanLcPeriod"/>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replacement mechanism</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1257300" marR="0" lvl="2" indent="-342900">
              <a:lnSpc>
                <a:spcPct val="107000"/>
              </a:lnSpc>
              <a:spcBef>
                <a:spcPts val="0"/>
              </a:spcBef>
              <a:spcAft>
                <a:spcPts val="800"/>
              </a:spcAft>
              <a:buFont typeface="+mj-lt"/>
              <a:buAutoNum type="romanLcPeriod"/>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term limits, staggered terms</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20</a:t>
            </a:fld>
            <a:endParaRPr lang="en-US"/>
          </a:p>
        </p:txBody>
      </p:sp>
    </p:spTree>
    <p:extLst>
      <p:ext uri="{BB962C8B-B14F-4D97-AF65-F5344CB8AC3E}">
        <p14:creationId xmlns:p14="http://schemas.microsoft.com/office/powerpoint/2010/main" val="3058668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mj-lt"/>
              <a:buAutoNum type="romanLcPeriod"/>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Accredited Representative quality assurance</a:t>
            </a:r>
          </a:p>
          <a:p>
            <a:pPr marL="0" marR="0" lvl="0" indent="0">
              <a:lnSpc>
                <a:spcPct val="107000"/>
              </a:lnSpc>
              <a:spcBef>
                <a:spcPts val="0"/>
              </a:spcBef>
              <a:spcAft>
                <a:spcPts val="800"/>
              </a:spcAft>
              <a:buFont typeface="+mj-lt"/>
              <a:buNone/>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22860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Accredited representatives must be well-prepared, capable and dedicated in order to perform their duties properly.  Laws and policies are never perfect.  They must be continuously developed, improved and evaluated based on the situation and results.   Carrying out these functions demands experience, knowledge, dedication, and ethics.  Fortunately, there are quite a lot of such capable and well-prepared people among us, however, they are not involved in public decisionmaking for various reasons.   This institution will give the opportunity to engage such capable, well-prepared, experienced people, dedicated to the public good, who are prepared to serve the public in an unbiased way, by giving a voice to the unrepresented citizens.   Also, their presence in the parliament will remind everyone that the parliament and government must think and act in the interest of the entire society, and not just in the interests of the “winners” or the mere  “majority.”  Those applicants who exhibit the required qualifications are then placed in the pool of AR candidates from which as the need arises AR’s are selected to serve in the parliament.  </a:t>
            </a:r>
          </a:p>
          <a:p>
            <a:pPr marL="228600" marR="0">
              <a:lnSpc>
                <a:spcPct val="107000"/>
              </a:lnSpc>
              <a:spcBef>
                <a:spcPts val="0"/>
              </a:spcBef>
              <a:spcAft>
                <a:spcPts val="800"/>
              </a:spcAft>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It is desirable that such standards also be set for all key positions in the government.   The candidates for such positions should be screened before appointment to assure that they meet the criteria for the position, including experience, knowledge, ethics, the scale of the operation, in short, that they are really suited to handle the position to be entrusted to them.</a:t>
            </a:r>
          </a:p>
          <a:p>
            <a:pPr marL="0" marR="0" lvl="0" indent="0">
              <a:lnSpc>
                <a:spcPct val="107000"/>
              </a:lnSpc>
              <a:spcBef>
                <a:spcPts val="0"/>
              </a:spcBef>
              <a:spcAft>
                <a:spcPts val="0"/>
              </a:spcAft>
              <a:buFont typeface="Symbol" panose="05050102010706020507" pitchFamily="18" charset="2"/>
              <a:buNone/>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Experience can be acquired either in the public sector or through a comparable private sector work experience.  </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21</a:t>
            </a:fld>
            <a:endParaRPr lang="en-US"/>
          </a:p>
        </p:txBody>
      </p:sp>
    </p:spTree>
    <p:extLst>
      <p:ext uri="{BB962C8B-B14F-4D97-AF65-F5344CB8AC3E}">
        <p14:creationId xmlns:p14="http://schemas.microsoft.com/office/powerpoint/2010/main" val="2905938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LcPeriod"/>
            </a:pPr>
            <a:r>
              <a:rPr lang="en-US" sz="1800" b="1" dirty="0">
                <a:effectLst/>
                <a:latin typeface="Calibri Light" panose="020F0302020204030204" pitchFamily="34" charset="0"/>
                <a:ea typeface="Malgun Gothic" panose="020B0503020000020004" pitchFamily="34" charset="-127"/>
                <a:cs typeface="Times New Roman" panose="02020603050405020304" pitchFamily="18" charset="0"/>
              </a:rPr>
              <a:t>transparent, consultative decisionmaking, asking and taking into account citizen’s concerns</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for example,  </a:t>
            </a:r>
          </a:p>
          <a:p>
            <a:pPr marL="0" marR="0" lvl="0" indent="0">
              <a:lnSpc>
                <a:spcPct val="107000"/>
              </a:lnSpc>
              <a:spcBef>
                <a:spcPts val="0"/>
              </a:spcBef>
              <a:spcAft>
                <a:spcPts val="0"/>
              </a:spcAft>
              <a:buFont typeface="+mj-lt"/>
              <a:buNone/>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685800" marR="0">
              <a:lnSpc>
                <a:spcPct val="107000"/>
              </a:lnSpc>
              <a:spcBef>
                <a:spcPts val="0"/>
              </a:spcBef>
              <a:spcAft>
                <a:spcPts val="800"/>
              </a:spcAft>
            </a:pPr>
            <a:r>
              <a:rPr lang="en-US" sz="1800" b="1" dirty="0">
                <a:effectLst/>
                <a:latin typeface="Calibri Light" panose="020F0302020204030204" pitchFamily="34" charset="0"/>
                <a:ea typeface="Malgun Gothic" panose="020B0503020000020004" pitchFamily="34" charset="-127"/>
                <a:cs typeface="Times New Roman" panose="02020603050405020304" pitchFamily="18" charset="0"/>
              </a:rPr>
              <a:t>Accredited Representatives must clarify problems by consulting with citizens before making any decision</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This must be done transparently, on the public record, accessible to all, through a participatory internet platform.   Periodically they must conduct meetings with their constituents in the electoral district.   They must respond on the public record to the concerns of the citizens, assuring that decisions and votes are substantiated, transparent, accountable, and trustworthy.   Before each vote they must public post in writing their position, explaining why they are voting is in the public interest, identifying any possible negative consequences of the proposed decision, and certifying that their decision/vote is uninfluenced by any personal or other interest or motive than the public’s best interest. </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23</a:t>
            </a:fld>
            <a:endParaRPr lang="en-US"/>
          </a:p>
        </p:txBody>
      </p:sp>
    </p:spTree>
    <p:extLst>
      <p:ext uri="{BB962C8B-B14F-4D97-AF65-F5344CB8AC3E}">
        <p14:creationId xmlns:p14="http://schemas.microsoft.com/office/powerpoint/2010/main" val="3718089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LcPeriod"/>
            </a:pPr>
            <a:r>
              <a:rPr lang="en-US" sz="1100" dirty="0">
                <a:effectLst/>
                <a:latin typeface="Calibri Light" panose="020F0302020204030204" pitchFamily="34" charset="0"/>
                <a:ea typeface="Malgun Gothic" panose="020B0503020000020004" pitchFamily="34" charset="-127"/>
                <a:cs typeface="Times New Roman" panose="02020603050405020304" pitchFamily="18" charset="0"/>
              </a:rPr>
              <a:t>Replacement Mechanism – in addition to the regular yearly work evaluation, Accredited Representatives may be replaced based on a petition signed by the AR’s constituency (only those who did not vote).   The details of this mechanism need further elaboration in due course.   The replaced representative cannot serve as an AR again.  </a:t>
            </a:r>
          </a:p>
          <a:p>
            <a:pPr marL="0" marR="0" lvl="0" indent="0">
              <a:lnSpc>
                <a:spcPct val="107000"/>
              </a:lnSpc>
              <a:spcBef>
                <a:spcPts val="0"/>
              </a:spcBef>
              <a:spcAft>
                <a:spcPts val="0"/>
              </a:spcAft>
              <a:buFont typeface="+mj-lt"/>
              <a:buNone/>
            </a:pP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p>
            <a:pPr marL="342900" marR="0" lvl="0" indent="-342900">
              <a:lnSpc>
                <a:spcPct val="107000"/>
              </a:lnSpc>
              <a:spcBef>
                <a:spcPts val="0"/>
              </a:spcBef>
              <a:spcAft>
                <a:spcPts val="0"/>
              </a:spcAft>
              <a:buFont typeface="+mj-lt"/>
              <a:buAutoNum type="romanLcPeriod"/>
            </a:pPr>
            <a:r>
              <a:rPr lang="en-US" sz="1100" dirty="0">
                <a:effectLst/>
                <a:latin typeface="Calibri Light" panose="020F0302020204030204" pitchFamily="34" charset="0"/>
                <a:ea typeface="Malgun Gothic" panose="020B0503020000020004" pitchFamily="34" charset="-127"/>
                <a:cs typeface="Times New Roman" panose="02020603050405020304" pitchFamily="18" charset="0"/>
              </a:rPr>
              <a:t>Term limits</a:t>
            </a:r>
            <a:r>
              <a:rPr lang="hy-AM" sz="1100" dirty="0">
                <a:effectLst/>
                <a:latin typeface="Calibri Light" panose="020F0302020204030204" pitchFamily="34" charset="0"/>
                <a:ea typeface="Malgun Gothic" panose="020B0503020000020004" pitchFamily="34" charset="-127"/>
                <a:cs typeface="Times New Roman" panose="02020603050405020304" pitchFamily="18" charset="0"/>
              </a:rPr>
              <a:t>, </a:t>
            </a:r>
            <a:r>
              <a:rPr lang="en-US" sz="1100" dirty="0">
                <a:effectLst/>
                <a:latin typeface="Calibri Light" panose="020F0302020204030204" pitchFamily="34" charset="0"/>
                <a:ea typeface="Malgun Gothic" panose="020B0503020000020004" pitchFamily="34" charset="-127"/>
                <a:cs typeface="Times New Roman" panose="02020603050405020304" pitchFamily="18" charset="0"/>
              </a:rPr>
              <a:t>for example, the following might be applied, to assure independence and avoid the development of vested interests:</a:t>
            </a:r>
          </a:p>
          <a:p>
            <a:pPr marL="0" marR="0" lvl="0" indent="0">
              <a:lnSpc>
                <a:spcPct val="107000"/>
              </a:lnSpc>
              <a:spcBef>
                <a:spcPts val="0"/>
              </a:spcBef>
              <a:spcAft>
                <a:spcPts val="0"/>
              </a:spcAft>
              <a:buFont typeface="+mj-lt"/>
              <a:buNone/>
            </a:pP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100" b="1" dirty="0">
                <a:effectLst/>
                <a:latin typeface="Calibri Light" panose="020F0302020204030204" pitchFamily="34" charset="0"/>
                <a:ea typeface="Malgun Gothic" panose="020B0503020000020004" pitchFamily="34" charset="-127"/>
                <a:cs typeface="Times New Roman" panose="02020603050405020304" pitchFamily="18" charset="0"/>
              </a:rPr>
              <a:t>staggered terms</a:t>
            </a:r>
            <a:r>
              <a:rPr lang="en-US" sz="1100" dirty="0">
                <a:effectLst/>
                <a:latin typeface="Calibri Light" panose="020F0302020204030204" pitchFamily="34" charset="0"/>
                <a:ea typeface="Malgun Gothic" panose="020B0503020000020004" pitchFamily="34" charset="-127"/>
                <a:cs typeface="Times New Roman" panose="02020603050405020304" pitchFamily="18" charset="0"/>
              </a:rPr>
              <a:t>, if the parliamentary elections are every 5 years, then the Accredited Representatives are divided into 5 more or less equal groups, and serve staggered terms, 1/5 being replaced each year, through the same random selection from the pool of Accredited Representatives.  </a:t>
            </a:r>
          </a:p>
          <a:p>
            <a:pPr marL="742950" marR="0" lvl="1" indent="-285750">
              <a:lnSpc>
                <a:spcPct val="107000"/>
              </a:lnSpc>
              <a:spcBef>
                <a:spcPts val="0"/>
              </a:spcBef>
              <a:spcAft>
                <a:spcPts val="0"/>
              </a:spcAft>
              <a:buFont typeface="+mj-lt"/>
              <a:buAutoNum type="alphaLcPeriod"/>
            </a:pPr>
            <a:endParaRPr lang="en-US" sz="1100" dirty="0">
              <a:effectLst/>
              <a:latin typeface="Calibri Light" panose="020F0302020204030204" pitchFamily="34" charset="0"/>
              <a:ea typeface="Malgun Gothic" panose="020B0503020000020004" pitchFamily="34" charset="-127"/>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1100" b="1" dirty="0">
                <a:effectLst/>
                <a:latin typeface="Calibri Light" panose="020F0302020204030204" pitchFamily="34" charset="0"/>
                <a:ea typeface="Malgun Gothic" panose="020B0503020000020004" pitchFamily="34" charset="-127"/>
                <a:cs typeface="Times New Roman" panose="02020603050405020304" pitchFamily="18" charset="0"/>
              </a:rPr>
              <a:t>service limit:   </a:t>
            </a:r>
            <a:r>
              <a:rPr lang="en-US" sz="1100" dirty="0">
                <a:effectLst/>
                <a:latin typeface="Calibri Light" panose="020F0302020204030204" pitchFamily="34" charset="0"/>
                <a:ea typeface="Malgun Gothic" panose="020B0503020000020004" pitchFamily="34" charset="-127"/>
                <a:cs typeface="Times New Roman" panose="02020603050405020304" pitchFamily="18" charset="0"/>
              </a:rPr>
              <a:t>an AR cannot serve more than 5 years in title in the Parliament.  E.g., the AR served 1 time for 2 years, then returns to the pool, and if selected again, can serve another 3 years.</a:t>
            </a:r>
            <a:endParaRPr lang="en-US" sz="1100" dirty="0">
              <a:effectLst/>
              <a:latin typeface="Calibri" panose="020F0502020204030204" pitchFamily="34" charset="0"/>
              <a:ea typeface="Malgun Gothic" panose="020B0503020000020004" pitchFamily="34" charset="-127"/>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25</a:t>
            </a:fld>
            <a:endParaRPr lang="en-US"/>
          </a:p>
        </p:txBody>
      </p:sp>
    </p:spTree>
    <p:extLst>
      <p:ext uri="{BB962C8B-B14F-4D97-AF65-F5344CB8AC3E}">
        <p14:creationId xmlns:p14="http://schemas.microsoft.com/office/powerpoint/2010/main" val="1669003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26</a:t>
            </a:fld>
            <a:endParaRPr lang="en-US"/>
          </a:p>
        </p:txBody>
      </p:sp>
    </p:spTree>
    <p:extLst>
      <p:ext uri="{BB962C8B-B14F-4D97-AF65-F5344CB8AC3E}">
        <p14:creationId xmlns:p14="http://schemas.microsoft.com/office/powerpoint/2010/main" val="17512911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F8E8E1-AC00-4E22-B9F1-EAB35F6A15AE}" type="slidenum">
              <a:rPr lang="en-US" smtClean="0"/>
              <a:t>27</a:t>
            </a:fld>
            <a:endParaRPr lang="en-US"/>
          </a:p>
        </p:txBody>
      </p:sp>
    </p:spTree>
    <p:extLst>
      <p:ext uri="{BB962C8B-B14F-4D97-AF65-F5344CB8AC3E}">
        <p14:creationId xmlns:p14="http://schemas.microsoft.com/office/powerpoint/2010/main" val="20636019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hy-AM" sz="1800" dirty="0">
                <a:effectLst/>
                <a:latin typeface="Calibri Light" panose="020F0302020204030204" pitchFamily="34" charset="0"/>
                <a:ea typeface="Malgun Gothic" panose="020B0503020000020004" pitchFamily="34" charset="-127"/>
                <a:cs typeface="Times New Roman" panose="02020603050405020304" pitchFamily="18" charset="0"/>
              </a:rPr>
              <a:t>2. </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Allocate parliamentary seats proportionally to reflect the entire electorate</a:t>
            </a:r>
          </a:p>
          <a:p>
            <a:pPr marL="0" marR="0">
              <a:lnSpc>
                <a:spcPct val="107000"/>
              </a:lnSpc>
              <a:spcBef>
                <a:spcPts val="0"/>
              </a:spcBef>
              <a:spcAft>
                <a:spcPts val="800"/>
              </a:spcAft>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This is easiest understood through an example.   Suppose we have 2.5 million voters and a 100-seat parliament, on average, each seat represents 25,000 votes.</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Light" panose="020F03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If 60% of the electorate takes part in the elections and all the candidates satisfied the minimum threshold for a seat in Parliament, then 60% of the voting power in Parliament should be allocated to the party candidates who satisfied the minimum threshold.</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Light" panose="020F03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The remaining 40% of the voting power would be allocated on a random basis to non-partisan, accredited representatives from a pool of previously screened qualified candidates.   These accredited representatives represent </a:t>
            </a:r>
            <a:r>
              <a:rPr lang="en-US" sz="1800" b="1" dirty="0">
                <a:effectLst/>
                <a:latin typeface="Calibri Light" panose="020F0302020204030204" pitchFamily="34" charset="0"/>
                <a:ea typeface="Malgun Gothic" panose="020B0503020000020004" pitchFamily="34" charset="-127"/>
                <a:cs typeface="Times New Roman" panose="02020603050405020304" pitchFamily="18" charset="0"/>
              </a:rPr>
              <a:t>those voters who did not take part in the elections</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as well as </a:t>
            </a:r>
            <a:r>
              <a:rPr lang="en-US" sz="1800" b="1" dirty="0">
                <a:effectLst/>
                <a:latin typeface="Calibri Light" panose="020F0302020204030204" pitchFamily="34" charset="0"/>
                <a:ea typeface="Malgun Gothic" panose="020B0503020000020004" pitchFamily="34" charset="-127"/>
                <a:cs typeface="Times New Roman" panose="02020603050405020304" pitchFamily="18" charset="0"/>
              </a:rPr>
              <a:t>those who voted for candidates or parties that did not meet the minimum threshold for election</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a:t>
            </a:r>
          </a:p>
          <a:p>
            <a:pPr marL="0" marR="0">
              <a:lnSpc>
                <a:spcPct val="107000"/>
              </a:lnSpc>
              <a:spcBef>
                <a:spcPts val="0"/>
              </a:spcBef>
              <a:spcAft>
                <a:spcPts val="800"/>
              </a:spcAft>
            </a:pPr>
            <a:endParaRPr lang="en-US" sz="1800" dirty="0">
              <a:effectLst/>
              <a:latin typeface="Calibri Light" panose="020F03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The accredited representatives can be selected to reflect the </a:t>
            </a:r>
            <a:r>
              <a:rPr lang="en-US" sz="1800" b="1" dirty="0">
                <a:effectLst/>
                <a:latin typeface="Calibri Light" panose="020F0302020204030204" pitchFamily="34" charset="0"/>
                <a:ea typeface="Malgun Gothic" panose="020B0503020000020004" pitchFamily="34" charset="-127"/>
                <a:cs typeface="Times New Roman" panose="02020603050405020304" pitchFamily="18" charset="0"/>
              </a:rPr>
              <a:t>diversity</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of the population, e.g., age, gender, city-country, religion, ethnicity, </a:t>
            </a:r>
            <a:r>
              <a:rPr lang="en-US" sz="1800" dirty="0" err="1">
                <a:effectLst/>
                <a:latin typeface="Calibri Light" panose="020F0302020204030204" pitchFamily="34" charset="0"/>
                <a:ea typeface="Malgun Gothic" panose="020B0503020000020004" pitchFamily="34" charset="-127"/>
                <a:cs typeface="Times New Roman" panose="02020603050405020304" pitchFamily="18" charset="0"/>
              </a:rPr>
              <a:t>diasporan</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etc.</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28</a:t>
            </a:fld>
            <a:endParaRPr lang="en-US"/>
          </a:p>
        </p:txBody>
      </p:sp>
    </p:spTree>
    <p:extLst>
      <p:ext uri="{BB962C8B-B14F-4D97-AF65-F5344CB8AC3E}">
        <p14:creationId xmlns:p14="http://schemas.microsoft.com/office/powerpoint/2010/main" val="3142312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2</a:t>
            </a:fld>
            <a:endParaRPr lang="en-US"/>
          </a:p>
        </p:txBody>
      </p:sp>
    </p:spTree>
    <p:extLst>
      <p:ext uri="{BB962C8B-B14F-4D97-AF65-F5344CB8AC3E}">
        <p14:creationId xmlns:p14="http://schemas.microsoft.com/office/powerpoint/2010/main" val="14822404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29</a:t>
            </a:fld>
            <a:endParaRPr lang="en-US"/>
          </a:p>
        </p:txBody>
      </p:sp>
    </p:spTree>
    <p:extLst>
      <p:ext uri="{BB962C8B-B14F-4D97-AF65-F5344CB8AC3E}">
        <p14:creationId xmlns:p14="http://schemas.microsoft.com/office/powerpoint/2010/main" val="2941830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F8E8E1-AC00-4E22-B9F1-EAB35F6A15AE}" type="slidenum">
              <a:rPr lang="en-US" smtClean="0"/>
              <a:t>30</a:t>
            </a:fld>
            <a:endParaRPr lang="en-US"/>
          </a:p>
        </p:txBody>
      </p:sp>
    </p:spTree>
    <p:extLst>
      <p:ext uri="{BB962C8B-B14F-4D97-AF65-F5344CB8AC3E}">
        <p14:creationId xmlns:p14="http://schemas.microsoft.com/office/powerpoint/2010/main" val="17371513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indent="-342900">
              <a:lnSpc>
                <a:spcPct val="107000"/>
              </a:lnSpc>
              <a:spcBef>
                <a:spcPts val="0"/>
              </a:spcBef>
              <a:spcAft>
                <a:spcPts val="800"/>
              </a:spcAft>
              <a:buAutoNum type="arabicPeriod" startAt="3"/>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Weighted voting in parliament</a:t>
            </a:r>
          </a:p>
          <a:p>
            <a:pPr marL="0" marR="0" indent="0">
              <a:lnSpc>
                <a:spcPct val="107000"/>
              </a:lnSpc>
              <a:spcBef>
                <a:spcPts val="0"/>
              </a:spcBef>
              <a:spcAft>
                <a:spcPts val="800"/>
              </a:spcAft>
              <a:buNone/>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In order to assure citizens’ representation and equality before the law, it is possible to apply weighted voting in parliament.   Each deputy in party would reflect the number of votes received in the election.   Continuing with the previous example, in a 100-seat parliament with 25,000 votes per set, if a candidate received 75,000 votes, then that candidate would represent 3 times as many voter/citizens as the candidate elected with 25,000 votes.   Thus, in order not to violate the legal equality of all citizens, in decisionmaking, the candidate receiving 75,000 votes should have a large voice, in this case 3 votes, while the candidate elected with 25000 votes would have 1 vote.   </a:t>
            </a:r>
          </a:p>
          <a:p>
            <a:pPr marL="0" marR="0">
              <a:lnSpc>
                <a:spcPct val="107000"/>
              </a:lnSpc>
              <a:spcBef>
                <a:spcPts val="0"/>
              </a:spcBef>
              <a:spcAft>
                <a:spcPts val="800"/>
              </a:spcAft>
            </a:pPr>
            <a:endParaRPr lang="en-US" sz="1800" dirty="0">
              <a:effectLst/>
              <a:latin typeface="Calibri Light" panose="020F03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For more accuracy, fractional weighting can be used, so that no voter’s voice is ignored.   Each accredited representative would have only 1 vote, since each Accredited </a:t>
            </a:r>
            <a:r>
              <a:rPr lang="en-US" sz="1800" dirty="0" err="1">
                <a:effectLst/>
                <a:latin typeface="Calibri Light" panose="020F0302020204030204" pitchFamily="34" charset="0"/>
                <a:ea typeface="Malgun Gothic" panose="020B0503020000020004" pitchFamily="34" charset="-127"/>
                <a:cs typeface="Times New Roman" panose="02020603050405020304" pitchFamily="18" charset="0"/>
              </a:rPr>
              <a:t>Representatve</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represents 25,000 voters.   </a:t>
            </a:r>
          </a:p>
          <a:p>
            <a:pPr marL="0" marR="0">
              <a:lnSpc>
                <a:spcPct val="107000"/>
              </a:lnSpc>
              <a:spcBef>
                <a:spcPts val="0"/>
              </a:spcBef>
              <a:spcAft>
                <a:spcPts val="800"/>
              </a:spcAft>
            </a:pPr>
            <a:endParaRPr lang="en-US" sz="1800" dirty="0">
              <a:effectLst/>
              <a:latin typeface="Calibri Light" panose="020F03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Weighted voting is widely used in international organizations in order to assure that everyone’s voice is heard, while respecting the equality of the represented constituents.  </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31</a:t>
            </a:fld>
            <a:endParaRPr lang="en-US"/>
          </a:p>
        </p:txBody>
      </p:sp>
    </p:spTree>
    <p:extLst>
      <p:ext uri="{BB962C8B-B14F-4D97-AF65-F5344CB8AC3E}">
        <p14:creationId xmlns:p14="http://schemas.microsoft.com/office/powerpoint/2010/main" val="4892171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32</a:t>
            </a:fld>
            <a:endParaRPr lang="en-US"/>
          </a:p>
        </p:txBody>
      </p:sp>
    </p:spTree>
    <p:extLst>
      <p:ext uri="{BB962C8B-B14F-4D97-AF65-F5344CB8AC3E}">
        <p14:creationId xmlns:p14="http://schemas.microsoft.com/office/powerpoint/2010/main" val="13728297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F8E8E1-AC00-4E22-B9F1-EAB35F6A15AE}" type="slidenum">
              <a:rPr lang="en-US" smtClean="0"/>
              <a:t>33</a:t>
            </a:fld>
            <a:endParaRPr lang="en-US"/>
          </a:p>
        </p:txBody>
      </p:sp>
    </p:spTree>
    <p:extLst>
      <p:ext uri="{BB962C8B-B14F-4D97-AF65-F5344CB8AC3E}">
        <p14:creationId xmlns:p14="http://schemas.microsoft.com/office/powerpoint/2010/main" val="17133731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indent="-342900">
              <a:lnSpc>
                <a:spcPct val="107000"/>
              </a:lnSpc>
              <a:spcBef>
                <a:spcPts val="0"/>
              </a:spcBef>
              <a:spcAft>
                <a:spcPts val="800"/>
              </a:spcAft>
              <a:buAutoNum type="arabicPeriod" startAt="4"/>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Elect MPs from multimember districts</a:t>
            </a:r>
          </a:p>
          <a:p>
            <a:pPr marL="0" marR="0" indent="0">
              <a:lnSpc>
                <a:spcPct val="107000"/>
              </a:lnSpc>
              <a:spcBef>
                <a:spcPts val="0"/>
              </a:spcBef>
              <a:spcAft>
                <a:spcPts val="800"/>
              </a:spcAft>
              <a:buNone/>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b="1" dirty="0">
                <a:effectLst/>
                <a:latin typeface="Calibri Light" panose="020F0302020204030204" pitchFamily="34" charset="0"/>
                <a:ea typeface="Malgun Gothic" panose="020B0503020000020004" pitchFamily="34" charset="-127"/>
                <a:cs typeface="Times New Roman" panose="02020603050405020304" pitchFamily="18" charset="0"/>
              </a:rPr>
              <a:t>Why multimember districts?  </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Problems with majoritarian and proportional representation systems</a:t>
            </a:r>
          </a:p>
          <a:p>
            <a:pPr marL="0" marR="0">
              <a:lnSpc>
                <a:spcPct val="107000"/>
              </a:lnSpc>
              <a:spcBef>
                <a:spcPts val="0"/>
              </a:spcBef>
              <a:spcAft>
                <a:spcPts val="800"/>
              </a:spcAft>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Multimember electoral districts are used in many countries as an alternative to “winner-takes-all” majoritarian or party-based proportional representation.   Majoritarian systems deprive the “losers” of having an elected representative.   Proportional representation systems allot from a party list a candidate, in a non-transparent way, with little screening for qualifications, other than minimal constitutional and ethical requirements.   The voter often knows little about the candidate and the candidate has no connection with the constituency or electoral district.  Theoretically and in practice, proportional representation systems lead to polarization and political fragmentation, which is apparent in Armenia, and in many countries where it manifests in unstable parliaments, which must be dissolved and reelected every couple of years, because they cannot work with their political competitors due to polarization and non-cooperation.   Also, with party-based PR systems such as the one provided by  Armenia’s current electoral code, individuals are barred from running for office, which both infringes their right to freely participate in political activity and deprives the voters and country of perhaps very well-qualified candidates.  Finally and perhaps most importantly, </a:t>
            </a:r>
            <a:r>
              <a:rPr lang="en-US" sz="3200" b="1" dirty="0"/>
              <a:t>Voter satisfaction:  Multimember districts assure </a:t>
            </a:r>
            <a:r>
              <a:rPr lang="en-US" sz="3200" dirty="0"/>
              <a:t>that most of those who voted will be represented by the candidate/party of their choice in parliament.  </a:t>
            </a:r>
            <a:endParaRPr lang="hy-AM" sz="3200" dirty="0"/>
          </a:p>
          <a:p>
            <a:pPr marL="0" marR="0">
              <a:lnSpc>
                <a:spcPct val="107000"/>
              </a:lnSpc>
              <a:spcBef>
                <a:spcPts val="0"/>
              </a:spcBef>
              <a:spcAft>
                <a:spcPts val="800"/>
              </a:spcAft>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b="1" dirty="0">
                <a:effectLst/>
                <a:latin typeface="Calibri Light" panose="020F0302020204030204" pitchFamily="34" charset="0"/>
                <a:ea typeface="Malgun Gothic" panose="020B0503020000020004" pitchFamily="34" charset="-127"/>
                <a:cs typeface="Times New Roman" panose="02020603050405020304" pitchFamily="18" charset="0"/>
              </a:rPr>
              <a:t>How does it work?</a:t>
            </a:r>
            <a:r>
              <a:rPr lang="hy-AM" sz="1800" b="1" dirty="0">
                <a:effectLst/>
                <a:latin typeface="Calibri Light" panose="020F0302020204030204" pitchFamily="34" charset="0"/>
                <a:ea typeface="Malgun Gothic" panose="020B0503020000020004" pitchFamily="34" charset="-127"/>
                <a:cs typeface="Times New Roman" panose="02020603050405020304" pitchFamily="18" charset="0"/>
              </a:rPr>
              <a:t>  </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Continuing with the same example, if there are 2.5 million voters and 10 equal districts of 250,000 voters, and a 100-seat parliament, then 10 deputies could be elected to the parliament from each.   (If the districts are not equal, then the 100 seats are distributed proportionally among the 10 districts, assuring the equality of all citizens and deputies).  The candidates can belong to a party or can run as independents (by citizen nomination based on collection of a certain number of signatures).   The candidate can only run I one district.  In the elections all the candidates who receive more than the threshold number of votes (e.g., 25,000 votes, which 1% of the total electorate), are elected deputies.   </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For example, suppose in District A 175,000 voters (out of 250,000) participated.  There were 8 candidates, of which 4 surpass the threshold, together receiving 150,000 votes in total.   150,000 votes is equal to 6 votes  (150/25) in Parliament, so those 6 votes would be distributed among the 4 them (using the weighted voting system above) proportionally to the votes they received in the election.  Candidate B received 75000 votes so has 3 votes in Parliament, Candidate C, D and F received 25000 each and each have 1 vote in parliament.   The other 40% of the eligible voters for this district would be represented by accredited representatives, each with one vote.   The same would be done in all the districts.   Thus, all the voters are represented in parliament.   (In order to make it easier to follow, round numbers have been used.  In a real case, fractional weighted votes in Parliament could be used to assure precise representation and legal equality of both citizens and deputies).  </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34</a:t>
            </a:fld>
            <a:endParaRPr lang="en-US"/>
          </a:p>
        </p:txBody>
      </p:sp>
    </p:spTree>
    <p:extLst>
      <p:ext uri="{BB962C8B-B14F-4D97-AF65-F5344CB8AC3E}">
        <p14:creationId xmlns:p14="http://schemas.microsoft.com/office/powerpoint/2010/main" val="207609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35</a:t>
            </a:fld>
            <a:endParaRPr lang="en-US"/>
          </a:p>
        </p:txBody>
      </p:sp>
    </p:spTree>
    <p:extLst>
      <p:ext uri="{BB962C8B-B14F-4D97-AF65-F5344CB8AC3E}">
        <p14:creationId xmlns:p14="http://schemas.microsoft.com/office/powerpoint/2010/main" val="9338789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Postscript - What can be done now in January 2021?</a:t>
            </a:r>
          </a:p>
          <a:p>
            <a:pPr marL="0" marR="0">
              <a:lnSpc>
                <a:spcPct val="107000"/>
              </a:lnSpc>
              <a:spcBef>
                <a:spcPts val="0"/>
              </a:spcBef>
              <a:spcAft>
                <a:spcPts val="800"/>
              </a:spcAft>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After this short presentation, one may wonder whether any of this can be applied to the current situation?</a:t>
            </a:r>
          </a:p>
          <a:p>
            <a:pPr marL="0" marR="0">
              <a:lnSpc>
                <a:spcPct val="107000"/>
              </a:lnSpc>
              <a:spcBef>
                <a:spcPts val="0"/>
              </a:spcBef>
              <a:spcAft>
                <a:spcPts val="800"/>
              </a:spcAft>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Perhaps.</a:t>
            </a:r>
          </a:p>
          <a:p>
            <a:pPr marL="0" marR="0">
              <a:lnSpc>
                <a:spcPct val="107000"/>
              </a:lnSpc>
              <a:spcBef>
                <a:spcPts val="0"/>
              </a:spcBef>
              <a:spcAft>
                <a:spcPts val="800"/>
              </a:spcAft>
            </a:pP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Although some of the above ideas would require legislative changes, nevertheless, if there are current deputies who, based on their constitutional duty, are prepared on a voluntary basis to represent the unrepresented, it might be possible to implement some of these ideas right now.</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hy-AM" sz="1800" dirty="0">
                <a:effectLst/>
                <a:latin typeface="Calibri Light" panose="020F0302020204030204" pitchFamily="34" charset="0"/>
                <a:ea typeface="Malgun Gothic" panose="020B0503020000020004" pitchFamily="34" charset="-127"/>
                <a:cs typeface="Times New Roman" panose="02020603050405020304" pitchFamily="18" charset="0"/>
              </a:rPr>
              <a:t> </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37</a:t>
            </a:fld>
            <a:endParaRPr lang="en-US"/>
          </a:p>
        </p:txBody>
      </p:sp>
    </p:spTree>
    <p:extLst>
      <p:ext uri="{BB962C8B-B14F-4D97-AF65-F5344CB8AC3E}">
        <p14:creationId xmlns:p14="http://schemas.microsoft.com/office/powerpoint/2010/main" val="28116227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38</a:t>
            </a:fld>
            <a:endParaRPr lang="en-US"/>
          </a:p>
        </p:txBody>
      </p:sp>
    </p:spTree>
    <p:extLst>
      <p:ext uri="{BB962C8B-B14F-4D97-AF65-F5344CB8AC3E}">
        <p14:creationId xmlns:p14="http://schemas.microsoft.com/office/powerpoint/2010/main" val="1263284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5F8E8E1-AC00-4E22-B9F1-EAB35F6A15AE}" type="slidenum">
              <a:rPr lang="en-US" smtClean="0"/>
              <a:t>5</a:t>
            </a:fld>
            <a:endParaRPr lang="en-US"/>
          </a:p>
        </p:txBody>
      </p:sp>
    </p:spTree>
    <p:extLst>
      <p:ext uri="{BB962C8B-B14F-4D97-AF65-F5344CB8AC3E}">
        <p14:creationId xmlns:p14="http://schemas.microsoft.com/office/powerpoint/2010/main" val="891172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6</a:t>
            </a:fld>
            <a:endParaRPr lang="en-US"/>
          </a:p>
        </p:txBody>
      </p:sp>
    </p:spTree>
    <p:extLst>
      <p:ext uri="{BB962C8B-B14F-4D97-AF65-F5344CB8AC3E}">
        <p14:creationId xmlns:p14="http://schemas.microsoft.com/office/powerpoint/2010/main" val="1139182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US" sz="2000" dirty="0">
                <a:latin typeface="Calibri Light" panose="020F0302020204030204" pitchFamily="34" charset="0"/>
                <a:ea typeface="Malgun Gothic" panose="020B0503020000020004" pitchFamily="34" charset="-127"/>
                <a:cs typeface="Times New Roman" panose="02020603050405020304" pitchFamily="18" charset="0"/>
              </a:rPr>
              <a:t>I will begin with some familiar and widely accepted basic principles of current legal and political systems.   Constitution delimit certain rights and responsibilities for the common good, which includes both necessary security and other desirable goods.  Citizens, as members of society and holders of a common interest in their countries, have an overriding interest in the making and implementation of proper decisions for that end.</a:t>
            </a:r>
          </a:p>
          <a:p>
            <a:pPr>
              <a:lnSpc>
                <a:spcPct val="107000"/>
              </a:lnSpc>
              <a:spcAft>
                <a:spcPts val="867"/>
              </a:spcAft>
            </a:pPr>
            <a:endParaRPr lang="en-US" sz="2000" dirty="0">
              <a:latin typeface="Calibri" panose="020F0502020204030204" pitchFamily="34" charset="0"/>
              <a:ea typeface="Malgun Gothic" panose="020B0503020000020004" pitchFamily="34" charset="-127"/>
              <a:cs typeface="Times New Roman" panose="02020603050405020304" pitchFamily="18" charset="0"/>
            </a:endParaRPr>
          </a:p>
          <a:p>
            <a:pPr>
              <a:lnSpc>
                <a:spcPct val="107000"/>
              </a:lnSpc>
              <a:spcAft>
                <a:spcPts val="867"/>
              </a:spcAft>
            </a:pPr>
            <a:r>
              <a:rPr lang="en-US" sz="2000" dirty="0">
                <a:latin typeface="Calibri Light" panose="020F0302020204030204" pitchFamily="34" charset="0"/>
                <a:ea typeface="Malgun Gothic" panose="020B0503020000020004" pitchFamily="34" charset="-127"/>
                <a:cs typeface="Times New Roman" panose="02020603050405020304" pitchFamily="18" charset="0"/>
              </a:rPr>
              <a:t>Since it is impractical to make and implement such decisions through deliberation among millions of people and their joint efforts, in the modern world, this is organized based on the principles of representation and division of labor. To this end, the citizens temporarily authorize officials and official bodies to act on their behalf, entrusting them with a very grave and important responsibility, that is, the fate of our collective life.</a:t>
            </a:r>
          </a:p>
          <a:p>
            <a:pPr>
              <a:lnSpc>
                <a:spcPct val="107000"/>
              </a:lnSpc>
              <a:spcAft>
                <a:spcPts val="867"/>
              </a:spcAft>
            </a:pPr>
            <a:endParaRPr lang="en-US" sz="2000" dirty="0">
              <a:latin typeface="Calibri" panose="020F0502020204030204" pitchFamily="34" charset="0"/>
              <a:ea typeface="Malgun Gothic" panose="020B0503020000020004" pitchFamily="34" charset="-127"/>
              <a:cs typeface="Times New Roman" panose="02020603050405020304" pitchFamily="18" charset="0"/>
            </a:endParaRPr>
          </a:p>
          <a:p>
            <a:pPr>
              <a:lnSpc>
                <a:spcPct val="107000"/>
              </a:lnSpc>
              <a:spcAft>
                <a:spcPts val="867"/>
              </a:spcAft>
            </a:pPr>
            <a:r>
              <a:rPr lang="en-US" sz="2000" dirty="0">
                <a:latin typeface="Calibri Light" panose="020F0302020204030204" pitchFamily="34" charset="0"/>
                <a:ea typeface="Malgun Gothic" panose="020B0503020000020004" pitchFamily="34" charset="-127"/>
                <a:cs typeface="Times New Roman" panose="02020603050405020304" pitchFamily="18" charset="0"/>
              </a:rPr>
              <a:t>The constitution sets a most important limit – “do not harm us, or first do no harm.”   This is the unwritten social contract, for which leaders are responsible.   That means not only carrying out the letter of the law, but also the spirit of the law, in order to secure the people’s necessary and desirable goods.</a:t>
            </a:r>
            <a:endParaRPr lang="en-US" sz="2000" dirty="0">
              <a:latin typeface="Calibri" panose="020F0502020204030204" pitchFamily="34" charset="0"/>
              <a:ea typeface="Malgun Gothic" panose="020B0503020000020004" pitchFamily="34" charset="-127"/>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8</a:t>
            </a:fld>
            <a:endParaRPr lang="en-US"/>
          </a:p>
        </p:txBody>
      </p:sp>
    </p:spTree>
    <p:extLst>
      <p:ext uri="{BB962C8B-B14F-4D97-AF65-F5344CB8AC3E}">
        <p14:creationId xmlns:p14="http://schemas.microsoft.com/office/powerpoint/2010/main" val="2396012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9</a:t>
            </a:fld>
            <a:endParaRPr lang="en-US"/>
          </a:p>
        </p:txBody>
      </p:sp>
    </p:spTree>
    <p:extLst>
      <p:ext uri="{BB962C8B-B14F-4D97-AF65-F5344CB8AC3E}">
        <p14:creationId xmlns:p14="http://schemas.microsoft.com/office/powerpoint/2010/main" val="2989678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US" sz="2000" dirty="0">
                <a:latin typeface="Calibri Light" panose="020F0302020204030204" pitchFamily="34" charset="0"/>
                <a:ea typeface="Malgun Gothic" panose="020B0503020000020004" pitchFamily="34" charset="-127"/>
                <a:cs typeface="Times New Roman" panose="02020603050405020304" pitchFamily="18" charset="0"/>
              </a:rPr>
              <a:t>This much it appears suffices for basic principles for this presentation, widely accepted in current political systems around the world.</a:t>
            </a:r>
            <a:endParaRPr lang="en-US" sz="2000" dirty="0">
              <a:latin typeface="Calibri" panose="020F0502020204030204" pitchFamily="34" charset="0"/>
              <a:ea typeface="Malgun Gothic" panose="020B0503020000020004" pitchFamily="34" charset="-127"/>
              <a:cs typeface="Times New Roman" panose="02020603050405020304" pitchFamily="18" charset="0"/>
            </a:endParaRPr>
          </a:p>
          <a:p>
            <a:pPr>
              <a:lnSpc>
                <a:spcPct val="107000"/>
              </a:lnSpc>
              <a:spcAft>
                <a:spcPts val="867"/>
              </a:spcAft>
            </a:pPr>
            <a:r>
              <a:rPr lang="en-US" sz="2000" dirty="0">
                <a:latin typeface="Calibri Light" panose="020F0302020204030204" pitchFamily="34" charset="0"/>
                <a:ea typeface="Malgun Gothic" panose="020B0503020000020004" pitchFamily="34" charset="-127"/>
                <a:cs typeface="Times New Roman" panose="02020603050405020304" pitchFamily="18" charset="0"/>
              </a:rPr>
              <a:t>Two observations about the foregoing:</a:t>
            </a:r>
            <a:endParaRPr lang="en-US" sz="2000" dirty="0">
              <a:latin typeface="Calibri" panose="020F0502020204030204" pitchFamily="34" charset="0"/>
              <a:ea typeface="Malgun Gothic" panose="020B0503020000020004" pitchFamily="34" charset="-127"/>
              <a:cs typeface="Times New Roman" panose="02020603050405020304" pitchFamily="18" charset="0"/>
            </a:endParaRPr>
          </a:p>
          <a:p>
            <a:pPr marL="371532" indent="-371532">
              <a:lnSpc>
                <a:spcPct val="107000"/>
              </a:lnSpc>
              <a:buFont typeface="+mj-lt"/>
              <a:buAutoNum type="arabicPeriod"/>
            </a:pPr>
            <a:endParaRPr lang="en-US" sz="2000" dirty="0">
              <a:latin typeface="Calibri Light" panose="020F0302020204030204" pitchFamily="34" charset="0"/>
              <a:ea typeface="Malgun Gothic" panose="020B0503020000020004" pitchFamily="34" charset="-127"/>
              <a:cs typeface="Times New Roman" panose="02020603050405020304" pitchFamily="18" charset="0"/>
            </a:endParaRPr>
          </a:p>
          <a:p>
            <a:pPr marL="371532" indent="-371532">
              <a:lnSpc>
                <a:spcPct val="107000"/>
              </a:lnSpc>
              <a:buFont typeface="+mj-lt"/>
              <a:buAutoNum type="arabicPeriod"/>
            </a:pPr>
            <a:r>
              <a:rPr lang="en-US" sz="2000" dirty="0">
                <a:latin typeface="Calibri Light" panose="020F0302020204030204" pitchFamily="34" charset="0"/>
                <a:ea typeface="Malgun Gothic" panose="020B0503020000020004" pitchFamily="34" charset="-127"/>
                <a:cs typeface="Times New Roman" panose="02020603050405020304" pitchFamily="18" charset="0"/>
              </a:rPr>
              <a:t>Leading is like being a ship captain, upon whose proper performance depends, the fate of the captain, the passengers, the crew, and the ship; thus, each action must be performed with care and with responsibility for all of this.</a:t>
            </a:r>
            <a:endParaRPr lang="en-US" sz="2000" dirty="0">
              <a:latin typeface="Calibri" panose="020F0502020204030204" pitchFamily="34" charset="0"/>
              <a:ea typeface="Malgun Gothic" panose="020B0503020000020004" pitchFamily="34" charset="-127"/>
              <a:cs typeface="Times New Roman" panose="02020603050405020304" pitchFamily="18" charset="0"/>
            </a:endParaRPr>
          </a:p>
          <a:p>
            <a:pPr marL="371532" indent="-371532">
              <a:lnSpc>
                <a:spcPct val="107000"/>
              </a:lnSpc>
              <a:spcAft>
                <a:spcPts val="867"/>
              </a:spcAft>
              <a:buFont typeface="+mj-lt"/>
              <a:buAutoNum type="arabicPeriod"/>
            </a:pPr>
            <a:endParaRPr lang="en-US" sz="2000" dirty="0">
              <a:latin typeface="Calibri Light" panose="020F0302020204030204" pitchFamily="34" charset="0"/>
              <a:ea typeface="Malgun Gothic" panose="020B0503020000020004" pitchFamily="34" charset="-127"/>
              <a:cs typeface="Times New Roman" panose="02020603050405020304" pitchFamily="18" charset="0"/>
            </a:endParaRPr>
          </a:p>
          <a:p>
            <a:pPr marL="371532" indent="-371532">
              <a:lnSpc>
                <a:spcPct val="107000"/>
              </a:lnSpc>
              <a:spcAft>
                <a:spcPts val="867"/>
              </a:spcAft>
              <a:buFont typeface="+mj-lt"/>
              <a:buAutoNum type="arabicPeriod"/>
            </a:pPr>
            <a:r>
              <a:rPr lang="en-US" sz="2000" dirty="0">
                <a:latin typeface="Calibri Light" panose="020F0302020204030204" pitchFamily="34" charset="0"/>
                <a:ea typeface="Malgun Gothic" panose="020B0503020000020004" pitchFamily="34" charset="-127"/>
                <a:cs typeface="Times New Roman" panose="02020603050405020304" pitchFamily="18" charset="0"/>
              </a:rPr>
              <a:t>People feel secure and protected, when their persons, their values, their ideas, and their problems are respected.</a:t>
            </a:r>
          </a:p>
          <a:p>
            <a:pPr marL="0" indent="0">
              <a:lnSpc>
                <a:spcPct val="107000"/>
              </a:lnSpc>
              <a:spcAft>
                <a:spcPts val="867"/>
              </a:spcAft>
              <a:buFont typeface="+mj-lt"/>
              <a:buNone/>
            </a:pPr>
            <a:endParaRPr lang="en-US" sz="2000" dirty="0">
              <a:latin typeface="Calibri" panose="020F0502020204030204" pitchFamily="34" charset="0"/>
              <a:ea typeface="Malgun Gothic" panose="020B0503020000020004" pitchFamily="34" charset="-127"/>
              <a:cs typeface="Times New Roman" panose="02020603050405020304" pitchFamily="18" charset="0"/>
            </a:endParaRPr>
          </a:p>
          <a:p>
            <a:r>
              <a:rPr lang="en-US" sz="2000" dirty="0">
                <a:latin typeface="Calibri Light" panose="020F0302020204030204" pitchFamily="34" charset="0"/>
                <a:ea typeface="Malgun Gothic" panose="020B0503020000020004" pitchFamily="34" charset="-127"/>
              </a:rPr>
              <a:t>For a political system to exhibit these two characteristics of leadership and security through respect, the system must have capacity, be accountable and be representative, so that each citizen has confidence that they have wise and caring leaders and competent representatives.</a:t>
            </a:r>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10</a:t>
            </a:fld>
            <a:endParaRPr lang="en-US"/>
          </a:p>
        </p:txBody>
      </p:sp>
    </p:spTree>
    <p:extLst>
      <p:ext uri="{BB962C8B-B14F-4D97-AF65-F5344CB8AC3E}">
        <p14:creationId xmlns:p14="http://schemas.microsoft.com/office/powerpoint/2010/main" val="1434702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11</a:t>
            </a:fld>
            <a:endParaRPr lang="en-US"/>
          </a:p>
        </p:txBody>
      </p:sp>
    </p:spTree>
    <p:extLst>
      <p:ext uri="{BB962C8B-B14F-4D97-AF65-F5344CB8AC3E}">
        <p14:creationId xmlns:p14="http://schemas.microsoft.com/office/powerpoint/2010/main" val="2591335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Because in any society there are people with different concerns and different views, it is necessary to listen to them and to the extent possible make decisions satisfactory to all, accounting for the common good and individual rights.</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Light" panose="020F03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The performance of this task is the duty of all branches of government, especially the parliament, which is defined in the Constitution as follows:  “The National Assembly is the people’s representative body.”  (Art. 88)</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5F8E8E1-AC00-4E22-B9F1-EAB35F6A15AE}" type="slidenum">
              <a:rPr lang="en-US" smtClean="0"/>
              <a:t>12</a:t>
            </a:fld>
            <a:endParaRPr lang="en-US"/>
          </a:p>
        </p:txBody>
      </p:sp>
    </p:spTree>
    <p:extLst>
      <p:ext uri="{BB962C8B-B14F-4D97-AF65-F5344CB8AC3E}">
        <p14:creationId xmlns:p14="http://schemas.microsoft.com/office/powerpoint/2010/main" val="2175928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C70608-02AC-4A28-9F45-E7A811E0E0A7}"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37375-516C-465C-970B-2FFBBDE0D65A}" type="slidenum">
              <a:rPr lang="en-US" smtClean="0"/>
              <a:t>‹#›</a:t>
            </a:fld>
            <a:endParaRPr lang="en-US"/>
          </a:p>
        </p:txBody>
      </p:sp>
    </p:spTree>
    <p:extLst>
      <p:ext uri="{BB962C8B-B14F-4D97-AF65-F5344CB8AC3E}">
        <p14:creationId xmlns:p14="http://schemas.microsoft.com/office/powerpoint/2010/main" val="2473495059"/>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AC70608-02AC-4A28-9F45-E7A811E0E0A7}" type="datetimeFigureOut">
              <a:rPr lang="en-US" smtClean="0"/>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37375-516C-465C-970B-2FFBBDE0D65A}" type="slidenum">
              <a:rPr lang="en-US" smtClean="0"/>
              <a:t>‹#›</a:t>
            </a:fld>
            <a:endParaRPr lang="en-US"/>
          </a:p>
        </p:txBody>
      </p:sp>
    </p:spTree>
    <p:extLst>
      <p:ext uri="{BB962C8B-B14F-4D97-AF65-F5344CB8AC3E}">
        <p14:creationId xmlns:p14="http://schemas.microsoft.com/office/powerpoint/2010/main" val="3932058737"/>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AC70608-02AC-4A28-9F45-E7A811E0E0A7}"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37375-516C-465C-970B-2FFBBDE0D65A}" type="slidenum">
              <a:rPr lang="en-US" smtClean="0"/>
              <a:t>‹#›</a:t>
            </a:fld>
            <a:endParaRPr lang="en-US"/>
          </a:p>
        </p:txBody>
      </p:sp>
    </p:spTree>
    <p:extLst>
      <p:ext uri="{BB962C8B-B14F-4D97-AF65-F5344CB8AC3E}">
        <p14:creationId xmlns:p14="http://schemas.microsoft.com/office/powerpoint/2010/main" val="1802814812"/>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AC70608-02AC-4A28-9F45-E7A811E0E0A7}"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37375-516C-465C-970B-2FFBBDE0D65A}"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208790711"/>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C70608-02AC-4A28-9F45-E7A811E0E0A7}"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37375-516C-465C-970B-2FFBBDE0D65A}" type="slidenum">
              <a:rPr lang="en-US" smtClean="0"/>
              <a:t>‹#›</a:t>
            </a:fld>
            <a:endParaRPr lang="en-US"/>
          </a:p>
        </p:txBody>
      </p:sp>
    </p:spTree>
    <p:extLst>
      <p:ext uri="{BB962C8B-B14F-4D97-AF65-F5344CB8AC3E}">
        <p14:creationId xmlns:p14="http://schemas.microsoft.com/office/powerpoint/2010/main" val="3553417611"/>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C70608-02AC-4A28-9F45-E7A811E0E0A7}" type="datetimeFigureOut">
              <a:rPr lang="en-US" smtClean="0"/>
              <a:t>2/22/2021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37375-516C-465C-970B-2FFBBDE0D65A}" type="slidenum">
              <a:rPr lang="en-US" smtClean="0"/>
              <a:t>‹#›</a:t>
            </a:fld>
            <a:endParaRPr lang="en-US"/>
          </a:p>
        </p:txBody>
      </p:sp>
    </p:spTree>
    <p:extLst>
      <p:ext uri="{BB962C8B-B14F-4D97-AF65-F5344CB8AC3E}">
        <p14:creationId xmlns:p14="http://schemas.microsoft.com/office/powerpoint/2010/main" val="589630485"/>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C70608-02AC-4A28-9F45-E7A811E0E0A7}" type="datetimeFigureOut">
              <a:rPr lang="en-US" smtClean="0"/>
              <a:t>2/22/2021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37375-516C-465C-970B-2FFBBDE0D65A}" type="slidenum">
              <a:rPr lang="en-US" smtClean="0"/>
              <a:t>‹#›</a:t>
            </a:fld>
            <a:endParaRPr lang="en-US"/>
          </a:p>
        </p:txBody>
      </p:sp>
    </p:spTree>
    <p:extLst>
      <p:ext uri="{BB962C8B-B14F-4D97-AF65-F5344CB8AC3E}">
        <p14:creationId xmlns:p14="http://schemas.microsoft.com/office/powerpoint/2010/main" val="215616200"/>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C70608-02AC-4A28-9F45-E7A811E0E0A7}"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37375-516C-465C-970B-2FFBBDE0D65A}" type="slidenum">
              <a:rPr lang="en-US" smtClean="0"/>
              <a:t>‹#›</a:t>
            </a:fld>
            <a:endParaRPr lang="en-US"/>
          </a:p>
        </p:txBody>
      </p:sp>
    </p:spTree>
    <p:extLst>
      <p:ext uri="{BB962C8B-B14F-4D97-AF65-F5344CB8AC3E}">
        <p14:creationId xmlns:p14="http://schemas.microsoft.com/office/powerpoint/2010/main" val="1669488289"/>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C70608-02AC-4A28-9F45-E7A811E0E0A7}"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37375-516C-465C-970B-2FFBBDE0D65A}" type="slidenum">
              <a:rPr lang="en-US" smtClean="0"/>
              <a:t>‹#›</a:t>
            </a:fld>
            <a:endParaRPr lang="en-US"/>
          </a:p>
        </p:txBody>
      </p:sp>
    </p:spTree>
    <p:extLst>
      <p:ext uri="{BB962C8B-B14F-4D97-AF65-F5344CB8AC3E}">
        <p14:creationId xmlns:p14="http://schemas.microsoft.com/office/powerpoint/2010/main" val="309299572"/>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8AC70608-02AC-4A28-9F45-E7A811E0E0A7}"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37375-516C-465C-970B-2FFBBDE0D65A}" type="slidenum">
              <a:rPr lang="en-US" smtClean="0"/>
              <a:t>‹#›</a:t>
            </a:fld>
            <a:endParaRPr lang="en-US"/>
          </a:p>
        </p:txBody>
      </p:sp>
    </p:spTree>
    <p:extLst>
      <p:ext uri="{BB962C8B-B14F-4D97-AF65-F5344CB8AC3E}">
        <p14:creationId xmlns:p14="http://schemas.microsoft.com/office/powerpoint/2010/main" val="3244330627"/>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C70608-02AC-4A28-9F45-E7A811E0E0A7}"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37375-516C-465C-970B-2FFBBDE0D65A}" type="slidenum">
              <a:rPr lang="en-US" smtClean="0"/>
              <a:t>‹#›</a:t>
            </a:fld>
            <a:endParaRPr lang="en-US"/>
          </a:p>
        </p:txBody>
      </p:sp>
    </p:spTree>
    <p:extLst>
      <p:ext uri="{BB962C8B-B14F-4D97-AF65-F5344CB8AC3E}">
        <p14:creationId xmlns:p14="http://schemas.microsoft.com/office/powerpoint/2010/main" val="2857949552"/>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C70608-02AC-4A28-9F45-E7A811E0E0A7}" type="datetimeFigureOut">
              <a:rPr lang="en-US" smtClean="0"/>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37375-516C-465C-970B-2FFBBDE0D65A}" type="slidenum">
              <a:rPr lang="en-US" smtClean="0"/>
              <a:t>‹#›</a:t>
            </a:fld>
            <a:endParaRPr lang="en-US"/>
          </a:p>
        </p:txBody>
      </p:sp>
    </p:spTree>
    <p:extLst>
      <p:ext uri="{BB962C8B-B14F-4D97-AF65-F5344CB8AC3E}">
        <p14:creationId xmlns:p14="http://schemas.microsoft.com/office/powerpoint/2010/main" val="3871077704"/>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C70608-02AC-4A28-9F45-E7A811E0E0A7}" type="datetimeFigureOut">
              <a:rPr lang="en-US" smtClean="0"/>
              <a:t>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637375-516C-465C-970B-2FFBBDE0D65A}" type="slidenum">
              <a:rPr lang="en-US" smtClean="0"/>
              <a:t>‹#›</a:t>
            </a:fld>
            <a:endParaRPr lang="en-US"/>
          </a:p>
        </p:txBody>
      </p:sp>
    </p:spTree>
    <p:extLst>
      <p:ext uri="{BB962C8B-B14F-4D97-AF65-F5344CB8AC3E}">
        <p14:creationId xmlns:p14="http://schemas.microsoft.com/office/powerpoint/2010/main" val="2408965518"/>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AC70608-02AC-4A28-9F45-E7A811E0E0A7}" type="datetimeFigureOut">
              <a:rPr lang="en-US" smtClean="0"/>
              <a:t>2/22/2021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A637375-516C-465C-970B-2FFBBDE0D65A}" type="slidenum">
              <a:rPr lang="en-US" smtClean="0"/>
              <a:t>‹#›</a:t>
            </a:fld>
            <a:endParaRPr lang="en-US"/>
          </a:p>
        </p:txBody>
      </p:sp>
    </p:spTree>
    <p:extLst>
      <p:ext uri="{BB962C8B-B14F-4D97-AF65-F5344CB8AC3E}">
        <p14:creationId xmlns:p14="http://schemas.microsoft.com/office/powerpoint/2010/main" val="247980088"/>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AC70608-02AC-4A28-9F45-E7A811E0E0A7}" type="datetimeFigureOut">
              <a:rPr lang="en-US" smtClean="0"/>
              <a:t>2/22/2021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A637375-516C-465C-970B-2FFBBDE0D65A}" type="slidenum">
              <a:rPr lang="en-US" smtClean="0"/>
              <a:t>‹#›</a:t>
            </a:fld>
            <a:endParaRPr lang="en-US"/>
          </a:p>
        </p:txBody>
      </p:sp>
    </p:spTree>
    <p:extLst>
      <p:ext uri="{BB962C8B-B14F-4D97-AF65-F5344CB8AC3E}">
        <p14:creationId xmlns:p14="http://schemas.microsoft.com/office/powerpoint/2010/main" val="1864567782"/>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8AC70608-02AC-4A28-9F45-E7A811E0E0A7}" type="datetimeFigureOut">
              <a:rPr lang="en-US" smtClean="0"/>
              <a:t>2/22/2021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A637375-516C-465C-970B-2FFBBDE0D65A}" type="slidenum">
              <a:rPr lang="en-US" smtClean="0"/>
              <a:t>‹#›</a:t>
            </a:fld>
            <a:endParaRPr lang="en-US"/>
          </a:p>
        </p:txBody>
      </p:sp>
    </p:spTree>
    <p:extLst>
      <p:ext uri="{BB962C8B-B14F-4D97-AF65-F5344CB8AC3E}">
        <p14:creationId xmlns:p14="http://schemas.microsoft.com/office/powerpoint/2010/main" val="243012517"/>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AC70608-02AC-4A28-9F45-E7A811E0E0A7}" type="datetimeFigureOut">
              <a:rPr lang="en-US" smtClean="0"/>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637375-516C-465C-970B-2FFBBDE0D65A}" type="slidenum">
              <a:rPr lang="en-US" smtClean="0"/>
              <a:t>‹#›</a:t>
            </a:fld>
            <a:endParaRPr lang="en-US"/>
          </a:p>
        </p:txBody>
      </p:sp>
    </p:spTree>
    <p:extLst>
      <p:ext uri="{BB962C8B-B14F-4D97-AF65-F5344CB8AC3E}">
        <p14:creationId xmlns:p14="http://schemas.microsoft.com/office/powerpoint/2010/main" val="3610809397"/>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AC70608-02AC-4A28-9F45-E7A811E0E0A7}" type="datetimeFigureOut">
              <a:rPr lang="en-US" smtClean="0"/>
              <a:t>2/22/2021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A637375-516C-465C-970B-2FFBBDE0D65A}" type="slidenum">
              <a:rPr lang="en-US" smtClean="0"/>
              <a:t>‹#›</a:t>
            </a:fld>
            <a:endParaRPr lang="en-US"/>
          </a:p>
        </p:txBody>
      </p:sp>
    </p:spTree>
    <p:extLst>
      <p:ext uri="{BB962C8B-B14F-4D97-AF65-F5344CB8AC3E}">
        <p14:creationId xmlns:p14="http://schemas.microsoft.com/office/powerpoint/2010/main" val="136516672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slow" p14:dur="20000"/>
    </mc:Choice>
    <mc:Fallback xmlns="">
      <p:transition spd="slow"/>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Some current issues of Representative Democracy in Armenia</a:t>
            </a:r>
          </a:p>
        </p:txBody>
      </p:sp>
      <p:sp>
        <p:nvSpPr>
          <p:cNvPr id="3" name="Subtitle 2"/>
          <p:cNvSpPr>
            <a:spLocks noGrp="1"/>
          </p:cNvSpPr>
          <p:nvPr>
            <p:ph type="subTitle" idx="1"/>
          </p:nvPr>
        </p:nvSpPr>
        <p:spPr/>
        <p:txBody>
          <a:bodyPr>
            <a:normAutofit fontScale="40000" lnSpcReduction="20000"/>
          </a:bodyPr>
          <a:lstStyle/>
          <a:p>
            <a:r>
              <a:rPr lang="en-US" sz="3200" dirty="0"/>
              <a:t>For Discussion, Jan. 7, 2021</a:t>
            </a:r>
            <a:endParaRPr lang="hy-AM" sz="3200" dirty="0"/>
          </a:p>
          <a:p>
            <a:r>
              <a:rPr lang="en-US" sz="3200" dirty="0"/>
              <a:t>Tom Samuelian</a:t>
            </a:r>
            <a:endParaRPr lang="hy-AM" sz="3200" dirty="0"/>
          </a:p>
          <a:p>
            <a:r>
              <a:rPr lang="en-US" sz="3200" dirty="0"/>
              <a:t>Attorney</a:t>
            </a:r>
          </a:p>
        </p:txBody>
      </p:sp>
    </p:spTree>
    <p:extLst>
      <p:ext uri="{BB962C8B-B14F-4D97-AF65-F5344CB8AC3E}">
        <p14:creationId xmlns:p14="http://schemas.microsoft.com/office/powerpoint/2010/main" val="649719365"/>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 and Society</a:t>
            </a:r>
          </a:p>
        </p:txBody>
      </p:sp>
      <p:sp>
        <p:nvSpPr>
          <p:cNvPr id="3" name="Content Placeholder 2"/>
          <p:cNvSpPr>
            <a:spLocks noGrp="1"/>
          </p:cNvSpPr>
          <p:nvPr>
            <p:ph idx="1"/>
          </p:nvPr>
        </p:nvSpPr>
        <p:spPr/>
        <p:txBody>
          <a:bodyPr/>
          <a:lstStyle/>
          <a:p>
            <a:r>
              <a:rPr lang="en-US" dirty="0"/>
              <a:t>Leader – captain of ship of state</a:t>
            </a:r>
            <a:endParaRPr lang="hy-AM" dirty="0"/>
          </a:p>
          <a:p>
            <a:r>
              <a:rPr lang="en-US" dirty="0"/>
              <a:t>Freedom and respect</a:t>
            </a:r>
            <a:endParaRPr lang="hy-AM" dirty="0"/>
          </a:p>
          <a:p>
            <a:r>
              <a:rPr lang="en-US" dirty="0"/>
              <a:t>The necessity of representation</a:t>
            </a:r>
            <a:endParaRPr lang="hy-AM" dirty="0"/>
          </a:p>
          <a:p>
            <a:pPr lvl="1"/>
            <a:r>
              <a:rPr lang="en-US" dirty="0"/>
              <a:t>Assure all have the right to be heard</a:t>
            </a:r>
          </a:p>
          <a:p>
            <a:pPr lvl="1"/>
            <a:r>
              <a:rPr lang="en-US" dirty="0"/>
              <a:t>Assure everyone is respected</a:t>
            </a:r>
            <a:endParaRPr lang="hy-AM" dirty="0"/>
          </a:p>
        </p:txBody>
      </p:sp>
    </p:spTree>
    <p:extLst>
      <p:ext uri="{BB962C8B-B14F-4D97-AF65-F5344CB8AC3E}">
        <p14:creationId xmlns:p14="http://schemas.microsoft.com/office/powerpoint/2010/main" val="2051704471"/>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2DFD0984-33D4-4D97-B58F-9D5D7DF04702}"/>
              </a:ext>
            </a:extLst>
          </p:cNvPr>
          <p:cNvSpPr>
            <a:spLocks noGrp="1"/>
          </p:cNvSpPr>
          <p:nvPr>
            <p:ph idx="1"/>
          </p:nvPr>
        </p:nvSpPr>
        <p:spPr>
          <a:xfrm>
            <a:off x="1103312" y="374754"/>
            <a:ext cx="8946541" cy="6011056"/>
          </a:xfrm>
        </p:spPr>
        <p:txBody>
          <a:bodyPr>
            <a:normAutofit/>
          </a:bodyPr>
          <a:lstStyle/>
          <a:p>
            <a:pPr marL="0" indent="0">
              <a:lnSpc>
                <a:spcPct val="107000"/>
              </a:lnSpc>
              <a:spcAft>
                <a:spcPts val="867"/>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This much it appears suffices for basic principles for this presentation, widely accepted in current political systems around the world.</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a:p>
            <a:pPr marL="0" indent="0">
              <a:lnSpc>
                <a:spcPct val="107000"/>
              </a:lnSpc>
              <a:spcAft>
                <a:spcPts val="867"/>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Two observations about the foregoing:</a:t>
            </a:r>
          </a:p>
          <a:p>
            <a:pPr marL="371532" indent="-371532">
              <a:lnSpc>
                <a:spcPct val="107000"/>
              </a:lnSpc>
              <a:buFont typeface="+mj-lt"/>
              <a:buAutoNum type="arabicPeriod"/>
            </a:pPr>
            <a:r>
              <a:rPr lang="en-US" sz="1900" dirty="0">
                <a:latin typeface="Calibri Light" panose="020F0302020204030204" pitchFamily="34" charset="0"/>
                <a:ea typeface="Malgun Gothic" panose="020B0503020000020004" pitchFamily="34" charset="-127"/>
                <a:cs typeface="Times New Roman" panose="02020603050405020304" pitchFamily="18" charset="0"/>
              </a:rPr>
              <a:t>Leading is like being a ship captain, upon whose proper performance depends, the fate of the captain, the passengers, the crew, and the ship; thus, each action must be performed with care and with responsibility for all of this.</a:t>
            </a:r>
          </a:p>
          <a:p>
            <a:pPr marL="371532" indent="-371532">
              <a:lnSpc>
                <a:spcPct val="107000"/>
              </a:lnSpc>
              <a:spcAft>
                <a:spcPts val="867"/>
              </a:spcAft>
              <a:buFont typeface="+mj-lt"/>
              <a:buAutoNum type="arabicPeriod"/>
            </a:pPr>
            <a:r>
              <a:rPr lang="en-US" sz="1900" dirty="0">
                <a:latin typeface="Calibri Light" panose="020F0302020204030204" pitchFamily="34" charset="0"/>
                <a:ea typeface="Malgun Gothic" panose="020B0503020000020004" pitchFamily="34" charset="-127"/>
                <a:cs typeface="Times New Roman" panose="02020603050405020304" pitchFamily="18" charset="0"/>
              </a:rPr>
              <a:t>People feel secure and protected, when their persons, their values, their ideas, and their problems are respected.</a:t>
            </a:r>
          </a:p>
          <a:p>
            <a:pPr marL="0" indent="0">
              <a:buNone/>
            </a:pPr>
            <a:r>
              <a:rPr lang="en-US" sz="1900" dirty="0">
                <a:latin typeface="Calibri Light" panose="020F0302020204030204" pitchFamily="34" charset="0"/>
                <a:ea typeface="Malgun Gothic" panose="020B0503020000020004" pitchFamily="34" charset="-127"/>
              </a:rPr>
              <a:t>For a political system to exhibit these two characteristics of leadership and security through respect, the system must have capacity, be accountable and be representative, so that each citizen has confidence that they have wise and caring leaders and competent representatives.</a:t>
            </a:r>
            <a:endParaRPr lang="en-US" sz="1900" dirty="0"/>
          </a:p>
          <a:p>
            <a:pPr marL="0" indent="0">
              <a:lnSpc>
                <a:spcPct val="107000"/>
              </a:lnSpc>
              <a:spcAft>
                <a:spcPts val="867"/>
              </a:spcAft>
              <a:buNone/>
            </a:pPr>
            <a:endParaRPr lang="en-US" sz="1800" dirty="0">
              <a:latin typeface="Calibri" panose="020F0502020204030204" pitchFamily="34" charset="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2069226456"/>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Representativeness</a:t>
            </a:r>
          </a:p>
        </p:txBody>
      </p:sp>
      <p:sp>
        <p:nvSpPr>
          <p:cNvPr id="3" name="Content Placeholder 2"/>
          <p:cNvSpPr>
            <a:spLocks noGrp="1"/>
          </p:cNvSpPr>
          <p:nvPr>
            <p:ph idx="1"/>
          </p:nvPr>
        </p:nvSpPr>
        <p:spPr/>
        <p:txBody>
          <a:bodyPr/>
          <a:lstStyle/>
          <a:p>
            <a:r>
              <a:rPr lang="en-US" dirty="0"/>
              <a:t>Disagreements are natural and inevitable in public life.</a:t>
            </a:r>
            <a:endParaRPr lang="hy-AM" dirty="0"/>
          </a:p>
          <a:p>
            <a:r>
              <a:rPr lang="en-US" dirty="0"/>
              <a:t>The National Assembly is the people’s representative body. Armenian Constitution, Art. 88</a:t>
            </a:r>
            <a:endParaRPr lang="hy-AM" dirty="0"/>
          </a:p>
          <a:p>
            <a:endParaRPr lang="hy-AM" dirty="0"/>
          </a:p>
          <a:p>
            <a:endParaRPr lang="en-US" dirty="0"/>
          </a:p>
        </p:txBody>
      </p:sp>
    </p:spTree>
    <p:extLst>
      <p:ext uri="{BB962C8B-B14F-4D97-AF65-F5344CB8AC3E}">
        <p14:creationId xmlns:p14="http://schemas.microsoft.com/office/powerpoint/2010/main" val="3454302447"/>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C4B4AE4-18E6-4942-A19C-7CB4D1BDCC5E}"/>
              </a:ext>
            </a:extLst>
          </p:cNvPr>
          <p:cNvSpPr>
            <a:spLocks noGrp="1"/>
          </p:cNvSpPr>
          <p:nvPr>
            <p:ph idx="1"/>
          </p:nvPr>
        </p:nvSpPr>
        <p:spPr>
          <a:xfrm>
            <a:off x="1103312" y="374754"/>
            <a:ext cx="8946541" cy="6011056"/>
          </a:xfrm>
        </p:spPr>
        <p:txBody>
          <a:bodyPr>
            <a:normAutofit/>
          </a:bodyPr>
          <a:lstStyle/>
          <a:p>
            <a:pPr marL="0" marR="0" indent="0">
              <a:lnSpc>
                <a:spcPct val="107000"/>
              </a:lnSpc>
              <a:spcBef>
                <a:spcPts val="0"/>
              </a:spcBef>
              <a:spcAft>
                <a:spcPts val="800"/>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Because in any society there are people with different concerns and different views, it is necessary to listen to them and to the extent possible make decisions satisfactory to all, accounting for the common good and individual rights.</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800"/>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The performance of this task is the duty of all branches of government, especially the parliament, which is defined in the Constitution as follows:  “The National Assembly is the people’s representative body.”  (Art. 88)</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491475556"/>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Consultation and Representation</a:t>
            </a:r>
          </a:p>
        </p:txBody>
      </p:sp>
      <p:sp>
        <p:nvSpPr>
          <p:cNvPr id="3" name="Content Placeholder 2"/>
          <p:cNvSpPr>
            <a:spLocks noGrp="1"/>
          </p:cNvSpPr>
          <p:nvPr>
            <p:ph idx="1"/>
          </p:nvPr>
        </p:nvSpPr>
        <p:spPr/>
        <p:txBody>
          <a:bodyPr/>
          <a:lstStyle/>
          <a:p>
            <a:r>
              <a:rPr lang="en-US" dirty="0"/>
              <a:t>Disagreements are natural and inevitable in public life.</a:t>
            </a:r>
            <a:endParaRPr lang="hy-AM" dirty="0"/>
          </a:p>
          <a:p>
            <a:r>
              <a:rPr lang="hy-AM" i="1" dirty="0"/>
              <a:t>Government</a:t>
            </a:r>
            <a:r>
              <a:rPr lang="hy-AM" dirty="0"/>
              <a:t> </a:t>
            </a:r>
            <a:r>
              <a:rPr lang="en-US" dirty="0"/>
              <a:t>from the Greek,</a:t>
            </a:r>
            <a:r>
              <a:rPr lang="hy-AM" dirty="0"/>
              <a:t> </a:t>
            </a:r>
            <a:r>
              <a:rPr lang="hy-AM" i="1" dirty="0"/>
              <a:t>cyber</a:t>
            </a:r>
            <a:r>
              <a:rPr lang="el-GR" i="1" dirty="0"/>
              <a:t> κυβερ</a:t>
            </a:r>
            <a:r>
              <a:rPr lang="en-US" i="1" dirty="0"/>
              <a:t>, </a:t>
            </a:r>
            <a:r>
              <a:rPr lang="en-US" dirty="0"/>
              <a:t>which is the core meaning of the Armenian </a:t>
            </a:r>
            <a:r>
              <a:rPr lang="hy-AM" i="1" dirty="0"/>
              <a:t>ղեկավարելու</a:t>
            </a:r>
            <a:r>
              <a:rPr lang="en-US" i="1" dirty="0"/>
              <a:t> </a:t>
            </a:r>
            <a:r>
              <a:rPr lang="en-US" i="1" dirty="0" err="1"/>
              <a:t>ghek</a:t>
            </a:r>
            <a:r>
              <a:rPr lang="en-US" dirty="0"/>
              <a:t> ‘helm’ </a:t>
            </a:r>
            <a:r>
              <a:rPr lang="en-US" i="1" dirty="0"/>
              <a:t>–a- </a:t>
            </a:r>
            <a:r>
              <a:rPr lang="en-US" i="1" dirty="0" err="1"/>
              <a:t>varel</a:t>
            </a:r>
            <a:r>
              <a:rPr lang="hy-AM" i="1" dirty="0"/>
              <a:t> </a:t>
            </a:r>
            <a:r>
              <a:rPr lang="en-US" i="1" dirty="0"/>
              <a:t> </a:t>
            </a:r>
            <a:r>
              <a:rPr lang="en-US" dirty="0"/>
              <a:t>‘operate’ </a:t>
            </a:r>
            <a:endParaRPr lang="hy-AM" dirty="0"/>
          </a:p>
          <a:p>
            <a:r>
              <a:rPr lang="en-US" dirty="0"/>
              <a:t>The necessity of consultation/deliberation </a:t>
            </a:r>
          </a:p>
          <a:p>
            <a:r>
              <a:rPr lang="en-US" dirty="0"/>
              <a:t>The significance of representative democracy</a:t>
            </a:r>
          </a:p>
          <a:p>
            <a:r>
              <a:rPr lang="en-US" dirty="0"/>
              <a:t>Truth and the good are not dependent on the number of supporters. </a:t>
            </a:r>
            <a:endParaRPr lang="hy-AM" dirty="0"/>
          </a:p>
          <a:p>
            <a:r>
              <a:rPr lang="en-US" dirty="0"/>
              <a:t>In a properly functioning system, issues should be resolved in the parliament, not in the street. </a:t>
            </a:r>
          </a:p>
        </p:txBody>
      </p:sp>
    </p:spTree>
    <p:extLst>
      <p:ext uri="{BB962C8B-B14F-4D97-AF65-F5344CB8AC3E}">
        <p14:creationId xmlns:p14="http://schemas.microsoft.com/office/powerpoint/2010/main" val="113195736"/>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CC304C5-FB80-43A6-B440-FB8AB8AF7B36}"/>
              </a:ext>
            </a:extLst>
          </p:cNvPr>
          <p:cNvSpPr>
            <a:spLocks noGrp="1"/>
          </p:cNvSpPr>
          <p:nvPr>
            <p:ph idx="1"/>
          </p:nvPr>
        </p:nvSpPr>
        <p:spPr>
          <a:xfrm>
            <a:off x="1103312" y="374754"/>
            <a:ext cx="8946541" cy="6011056"/>
          </a:xfrm>
        </p:spPr>
        <p:txBody>
          <a:bodyPr>
            <a:normAutofit/>
          </a:bodyPr>
          <a:lstStyle/>
          <a:p>
            <a:pPr marL="0" marR="0" indent="0">
              <a:lnSpc>
                <a:spcPct val="107000"/>
              </a:lnSpc>
              <a:spcBef>
                <a:spcPts val="0"/>
              </a:spcBef>
              <a:spcAft>
                <a:spcPts val="800"/>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In our public life, differences of opinion are natural and inescapable.  The place where these differences are ironed out is the parliament.   However, in order for the parliament to perform this function, it must be actually representative, representing all voices, and not just the winners and participants in the most recent election.   Returning to the image of the ship captain, on a ship there is no winner or loser, there is no government or opposition.   If the ship is damaged or sinks, everyone is harmed.  Those on the ship are without discrimination “in the same boat” with the same fate.  Perhaps for this reason, we have taken from the ancient Greeks the word Government as the name for the structure that orders our collective life.   It comes from the Greek </a:t>
            </a:r>
            <a:r>
              <a:rPr lang="en-US" sz="1900" i="1" dirty="0">
                <a:latin typeface="Calibri Light" panose="020F0302020204030204" pitchFamily="34" charset="0"/>
                <a:ea typeface="Malgun Gothic" panose="020B0503020000020004" pitchFamily="34" charset="-127"/>
                <a:cs typeface="Times New Roman" panose="02020603050405020304" pitchFamily="18" charset="0"/>
              </a:rPr>
              <a:t>cyber</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which means helm of a ship, from which comes the Armenian </a:t>
            </a:r>
            <a:r>
              <a:rPr lang="hy-AM" sz="1900" dirty="0">
                <a:latin typeface="Calibri Light" panose="020F0302020204030204" pitchFamily="34" charset="0"/>
                <a:ea typeface="Malgun Gothic" panose="020B0503020000020004" pitchFamily="34" charset="-127"/>
                <a:cs typeface="Times New Roman" panose="02020603050405020304" pitchFamily="18" charset="0"/>
              </a:rPr>
              <a:t>ղեկ-ա-վարել</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a:t>
            </a:r>
            <a:r>
              <a:rPr lang="en-US" sz="1900" i="1" dirty="0" err="1">
                <a:latin typeface="Calibri Light" panose="020F0302020204030204" pitchFamily="34" charset="0"/>
                <a:ea typeface="Malgun Gothic" panose="020B0503020000020004" pitchFamily="34" charset="-127"/>
                <a:cs typeface="Times New Roman" panose="02020603050405020304" pitchFamily="18" charset="0"/>
              </a:rPr>
              <a:t>ghek</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‘helm’  </a:t>
            </a:r>
            <a:r>
              <a:rPr lang="en-US" sz="1900" i="1" dirty="0" err="1">
                <a:latin typeface="Calibri Light" panose="020F0302020204030204" pitchFamily="34" charset="0"/>
                <a:ea typeface="Malgun Gothic" panose="020B0503020000020004" pitchFamily="34" charset="-127"/>
                <a:cs typeface="Times New Roman" panose="02020603050405020304" pitchFamily="18" charset="0"/>
              </a:rPr>
              <a:t>varel</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‘operate’ which conveys the same meaning.   </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800"/>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In our everyday life, when solving important problems, especially those that relate to our own or others’ fates, we do not make decisions alone.   We consult.   We consult with different people, to hear different opinions.  We have a particular duty to consult with those for whom the decision to be made could have significant consequences.</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800"/>
              </a:spcAft>
              <a:buNone/>
            </a:pP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2494210655"/>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DE21520-BAF1-4938-8AF8-DA7EAA9CCFE2}"/>
              </a:ext>
            </a:extLst>
          </p:cNvPr>
          <p:cNvSpPr>
            <a:spLocks noGrp="1"/>
          </p:cNvSpPr>
          <p:nvPr>
            <p:ph idx="1"/>
          </p:nvPr>
        </p:nvSpPr>
        <p:spPr>
          <a:xfrm>
            <a:off x="1103312" y="374754"/>
            <a:ext cx="8946541" cy="6011056"/>
          </a:xfrm>
        </p:spPr>
        <p:txBody>
          <a:bodyPr>
            <a:normAutofit fontScale="92500" lnSpcReduction="20000"/>
          </a:bodyPr>
          <a:lstStyle/>
          <a:p>
            <a:pPr marL="0" marR="0" indent="0">
              <a:lnSpc>
                <a:spcPct val="107000"/>
              </a:lnSpc>
              <a:spcBef>
                <a:spcPts val="0"/>
              </a:spcBef>
              <a:spcAft>
                <a:spcPts val="800"/>
              </a:spcAft>
              <a:buNone/>
            </a:pPr>
            <a:r>
              <a:rPr lang="en-US" dirty="0">
                <a:latin typeface="Calibri Light" panose="020F0302020204030204" pitchFamily="34" charset="0"/>
                <a:ea typeface="Malgun Gothic" panose="020B0503020000020004" pitchFamily="34" charset="-127"/>
                <a:cs typeface="Times New Roman" panose="02020603050405020304" pitchFamily="18" charset="0"/>
              </a:rPr>
              <a:t>For this reason, starting with the Bible and the ancient Greeks, they advise consultation before making decisions.   It is not surprising that the first words written in the Armenian alphabet are exactly about this.</a:t>
            </a:r>
            <a:endParaRPr lang="en-US" dirty="0">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800"/>
              </a:spcAft>
              <a:buNone/>
            </a:pPr>
            <a:r>
              <a:rPr lang="en-US" dirty="0">
                <a:latin typeface="Calibri Light" panose="020F0302020204030204" pitchFamily="34" charset="0"/>
                <a:ea typeface="Malgun Gothic" panose="020B0503020000020004" pitchFamily="34" charset="-127"/>
                <a:cs typeface="Times New Roman" panose="02020603050405020304" pitchFamily="18" charset="0"/>
              </a:rPr>
              <a:t>Making decisions alone there is a great danger of omissions.   If made by a few people, we can still err, especially if we only consult with those who think like us.  If made by many, or even everyone, it is, of course, still possible to make mistakes.</a:t>
            </a:r>
            <a:endParaRPr lang="en-US" dirty="0">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800"/>
              </a:spcAft>
              <a:buNone/>
            </a:pPr>
            <a:r>
              <a:rPr lang="en-US" dirty="0">
                <a:latin typeface="Calibri Light" panose="020F0302020204030204" pitchFamily="34" charset="0"/>
                <a:ea typeface="Malgun Gothic" panose="020B0503020000020004" pitchFamily="34" charset="-127"/>
                <a:cs typeface="Times New Roman" panose="02020603050405020304" pitchFamily="18" charset="0"/>
              </a:rPr>
              <a:t>The true and good are values of the type that do not depend upon the number of people that agree with them.  In any event, the more opinions we listen to and consider, the more likely we will avoid mistakes.</a:t>
            </a:r>
            <a:endParaRPr lang="en-US" dirty="0">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800"/>
              </a:spcAft>
              <a:buNone/>
            </a:pPr>
            <a:r>
              <a:rPr lang="en-US" dirty="0">
                <a:latin typeface="Calibri Light" panose="020F0302020204030204" pitchFamily="34" charset="0"/>
                <a:ea typeface="Malgun Gothic" panose="020B0503020000020004" pitchFamily="34" charset="-127"/>
                <a:cs typeface="Times New Roman" panose="02020603050405020304" pitchFamily="18" charset="0"/>
              </a:rPr>
              <a:t>In public life, the parliament is the designated place for such consultation.   For this reason, both the ancient philosophers and the modern world have settled on representative democracy as the preferable, though far from perfect, constitutional form.</a:t>
            </a:r>
          </a:p>
          <a:p>
            <a:pPr marL="0" marR="0" indent="0">
              <a:lnSpc>
                <a:spcPct val="107000"/>
              </a:lnSpc>
              <a:spcBef>
                <a:spcPts val="0"/>
              </a:spcBef>
              <a:spcAft>
                <a:spcPts val="800"/>
              </a:spcAft>
              <a:buNone/>
            </a:pPr>
            <a:r>
              <a:rPr lang="en-US" dirty="0">
                <a:latin typeface="Calibri Light" panose="020F0302020204030204" pitchFamily="34" charset="0"/>
                <a:ea typeface="Malgun Gothic" panose="020B0503020000020004" pitchFamily="34" charset="-127"/>
                <a:cs typeface="Times New Roman" panose="02020603050405020304" pitchFamily="18" charset="0"/>
              </a:rPr>
              <a:t>Although there is still no guarantee that we will not err, consultation reduces that risk.</a:t>
            </a:r>
            <a:endParaRPr lang="en-US" dirty="0">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800"/>
              </a:spcAft>
              <a:buNone/>
            </a:pPr>
            <a:r>
              <a:rPr lang="en-US" dirty="0">
                <a:latin typeface="Calibri Light" panose="020F0302020204030204" pitchFamily="34" charset="0"/>
                <a:ea typeface="Malgun Gothic" panose="020B0503020000020004" pitchFamily="34" charset="-127"/>
                <a:cs typeface="Times New Roman" panose="02020603050405020304" pitchFamily="18" charset="0"/>
              </a:rPr>
              <a:t>The National Assembly is responsible for all the passengers on the “ship of state.”   Otherwise, those who are not represented are forced to take their concerns to the street, which is not the best place to find effective or logical solutions.  This constitutes discrimination between the represented and the unrepresented.  Indeed, the parliament is provided for specifically for this purpose:  to bring together people of different views in order to search for broadly acceptable solutions. </a:t>
            </a:r>
          </a:p>
          <a:p>
            <a:pPr marL="0" marR="0" indent="0">
              <a:lnSpc>
                <a:spcPct val="107000"/>
              </a:lnSpc>
              <a:spcBef>
                <a:spcPts val="0"/>
              </a:spcBef>
              <a:spcAft>
                <a:spcPts val="800"/>
              </a:spcAft>
              <a:buNone/>
            </a:pPr>
            <a:r>
              <a:rPr lang="en-US" dirty="0">
                <a:latin typeface="Calibri Light" panose="020F0302020204030204" pitchFamily="34" charset="0"/>
                <a:ea typeface="Malgun Gothic" panose="020B0503020000020004" pitchFamily="34" charset="-127"/>
                <a:cs typeface="Times New Roman" panose="02020603050405020304" pitchFamily="18" charset="0"/>
              </a:rPr>
              <a:t>For this reason, the right to representation set forth in the Constitution must be realized, not only in words on the paper, but in the formation of the parliament itself. </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3088446754"/>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Meaningful Representation</a:t>
            </a:r>
          </a:p>
        </p:txBody>
      </p:sp>
      <p:sp>
        <p:nvSpPr>
          <p:cNvPr id="3" name="Content Placeholder 2"/>
          <p:cNvSpPr>
            <a:spLocks noGrp="1"/>
          </p:cNvSpPr>
          <p:nvPr>
            <p:ph idx="1"/>
          </p:nvPr>
        </p:nvSpPr>
        <p:spPr/>
        <p:txBody>
          <a:bodyPr/>
          <a:lstStyle/>
          <a:p>
            <a:r>
              <a:rPr lang="en-US" dirty="0"/>
              <a:t>The rights of the “silent majority” and making their voice heard. </a:t>
            </a:r>
            <a:endParaRPr lang="hy-AM" dirty="0"/>
          </a:p>
          <a:p>
            <a:r>
              <a:rPr lang="en-US" dirty="0"/>
              <a:t>Is the constitution norm of representation meaningfully realized when a large portion of the people do not participate in elections? </a:t>
            </a:r>
          </a:p>
          <a:p>
            <a:r>
              <a:rPr lang="en-US" dirty="0"/>
              <a:t>The silent majority should not be represented by a party or  political force that they chose not to support by not voting. </a:t>
            </a:r>
            <a:endParaRPr lang="hy-AM" dirty="0"/>
          </a:p>
          <a:p>
            <a:endParaRPr lang="en-US" dirty="0"/>
          </a:p>
        </p:txBody>
      </p:sp>
    </p:spTree>
    <p:extLst>
      <p:ext uri="{BB962C8B-B14F-4D97-AF65-F5344CB8AC3E}">
        <p14:creationId xmlns:p14="http://schemas.microsoft.com/office/powerpoint/2010/main" val="2632526770"/>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8AA33D8-4074-4ED8-8A23-E3695BFCAA99}"/>
              </a:ext>
            </a:extLst>
          </p:cNvPr>
          <p:cNvSpPr>
            <a:spLocks noGrp="1"/>
          </p:cNvSpPr>
          <p:nvPr>
            <p:ph idx="1"/>
          </p:nvPr>
        </p:nvSpPr>
        <p:spPr>
          <a:xfrm>
            <a:off x="1103312" y="374754"/>
            <a:ext cx="8946541" cy="6011056"/>
          </a:xfrm>
        </p:spPr>
        <p:txBody>
          <a:bodyPr>
            <a:normAutofit/>
          </a:bodyPr>
          <a:lstStyle/>
          <a:p>
            <a:pPr marL="0" marR="0" indent="0">
              <a:lnSpc>
                <a:spcPct val="107000"/>
              </a:lnSpc>
              <a:spcBef>
                <a:spcPts val="0"/>
              </a:spcBef>
              <a:spcAft>
                <a:spcPts val="800"/>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As you know, not only in Armenia, but around the world, in nearly all elections, for various reasons a large number of people who have the right to vote do not take part in the elections.</a:t>
            </a:r>
          </a:p>
          <a:p>
            <a:pPr marL="0" marR="0" indent="0">
              <a:lnSpc>
                <a:spcPct val="107000"/>
              </a:lnSpc>
              <a:spcBef>
                <a:spcPts val="0"/>
              </a:spcBef>
              <a:spcAft>
                <a:spcPts val="800"/>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Not everyone finds the ideology of this or that party attractive.   Or among the candidates, they do not find a figure or party that is acceptable to them, a </a:t>
            </a:r>
            <a:r>
              <a:rPr lang="en-US" sz="1900" i="1" dirty="0">
                <a:latin typeface="Calibri Light" panose="020F0302020204030204" pitchFamily="34" charset="0"/>
                <a:ea typeface="Malgun Gothic" panose="020B0503020000020004" pitchFamily="34" charset="-127"/>
                <a:cs typeface="Times New Roman" panose="02020603050405020304" pitchFamily="18" charset="0"/>
              </a:rPr>
              <a:t>representative</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a:t>
            </a:r>
            <a:r>
              <a:rPr lang="hy-AM" sz="1900" dirty="0">
                <a:latin typeface="Calibri Light" panose="020F0302020204030204" pitchFamily="34" charset="0"/>
                <a:ea typeface="Malgun Gothic" panose="020B0503020000020004" pitchFamily="34" charset="-127"/>
                <a:cs typeface="Times New Roman" panose="02020603050405020304" pitchFamily="18" charset="0"/>
              </a:rPr>
              <a:t>երես</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a:t>
            </a:r>
            <a:r>
              <a:rPr lang="en-US" sz="1900" dirty="0" err="1">
                <a:latin typeface="Calibri Light" panose="020F0302020204030204" pitchFamily="34" charset="0"/>
                <a:ea typeface="Malgun Gothic" panose="020B0503020000020004" pitchFamily="34" charset="-127"/>
                <a:cs typeface="Times New Roman" panose="02020603050405020304" pitchFamily="18" charset="0"/>
              </a:rPr>
              <a:t>yeres</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‘face’ </a:t>
            </a:r>
            <a:r>
              <a:rPr lang="hy-AM" sz="1900" dirty="0">
                <a:latin typeface="Calibri Light" panose="020F0302020204030204" pitchFamily="34" charset="0"/>
                <a:ea typeface="Malgun Gothic" panose="020B0503020000020004" pitchFamily="34" charset="-127"/>
                <a:cs typeface="Times New Roman" panose="02020603050405020304" pitchFamily="18" charset="0"/>
              </a:rPr>
              <a:t>փոխան</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a:t>
            </a:r>
            <a:r>
              <a:rPr lang="en-US" sz="1900" dirty="0" err="1">
                <a:latin typeface="Calibri Light" panose="020F0302020204030204" pitchFamily="34" charset="0"/>
                <a:ea typeface="Malgun Gothic" panose="020B0503020000020004" pitchFamily="34" charset="-127"/>
                <a:cs typeface="Times New Roman" panose="02020603050405020304" pitchFamily="18" charset="0"/>
              </a:rPr>
              <a:t>pokhan</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‘instead of’) in the true sense of the word.   However, this silent majority should not be blamed for indifference or deprived of their constitutional right to be represented.   They too are citizens and their voice should not be represented by parties or candidates, whom they did not vote for.</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800"/>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Their representation should be provided through a non-partisan represented dedicated to them.</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a:p>
            <a:endParaRPr lang="en-US" dirty="0"/>
          </a:p>
        </p:txBody>
      </p:sp>
    </p:spTree>
    <p:extLst>
      <p:ext uri="{BB962C8B-B14F-4D97-AF65-F5344CB8AC3E}">
        <p14:creationId xmlns:p14="http://schemas.microsoft.com/office/powerpoint/2010/main" val="1262907896"/>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ways to enhance representative democracy</a:t>
            </a:r>
          </a:p>
        </p:txBody>
      </p:sp>
      <p:sp>
        <p:nvSpPr>
          <p:cNvPr id="3" name="Content Placeholder 2"/>
          <p:cNvSpPr>
            <a:spLocks noGrp="1"/>
          </p:cNvSpPr>
          <p:nvPr>
            <p:ph idx="1"/>
          </p:nvPr>
        </p:nvSpPr>
        <p:spPr/>
        <p:txBody>
          <a:bodyPr/>
          <a:lstStyle/>
          <a:p>
            <a:pPr marL="457200" lvl="0" indent="-457200">
              <a:buFont typeface="+mj-lt"/>
              <a:buAutoNum type="arabicPeriod"/>
            </a:pPr>
            <a:r>
              <a:rPr lang="en-US" dirty="0">
                <a:solidFill>
                  <a:srgbClr val="FFFF00"/>
                </a:solidFill>
              </a:rPr>
              <a:t>Establish the institution of at-large “accredited representatives"</a:t>
            </a:r>
          </a:p>
          <a:p>
            <a:pPr marL="457200" lvl="0" indent="-457200">
              <a:buFont typeface="+mj-lt"/>
              <a:buAutoNum type="arabicPeriod"/>
            </a:pPr>
            <a:r>
              <a:rPr lang="en-US" dirty="0"/>
              <a:t>Allocate parliamentary seats proportionally to reflect the entire electorate</a:t>
            </a:r>
          </a:p>
          <a:p>
            <a:pPr marL="457200" lvl="0" indent="-457200">
              <a:buFont typeface="+mj-lt"/>
              <a:buAutoNum type="arabicPeriod"/>
            </a:pPr>
            <a:r>
              <a:rPr lang="en-US" dirty="0"/>
              <a:t>Use weighted voting in the parliament</a:t>
            </a:r>
          </a:p>
          <a:p>
            <a:pPr marL="457200" lvl="0" indent="-457200">
              <a:buFont typeface="+mj-lt"/>
              <a:buAutoNum type="arabicPeriod"/>
            </a:pPr>
            <a:r>
              <a:rPr lang="en-US" dirty="0"/>
              <a:t>Elect MPs from multimember districts</a:t>
            </a:r>
          </a:p>
          <a:p>
            <a:pPr marL="0" lvl="0" indent="0">
              <a:buNone/>
            </a:pPr>
            <a:endParaRPr lang="en-US" dirty="0"/>
          </a:p>
          <a:p>
            <a:pPr marL="0" indent="0">
              <a:buNone/>
            </a:pPr>
            <a:r>
              <a:rPr lang="en-US" dirty="0">
                <a:solidFill>
                  <a:srgbClr val="FFFF00"/>
                </a:solidFill>
              </a:rPr>
              <a:t>These options are not exhaustive, but suggestive, drawing on mechanisms and experience in Armenia and around the world.</a:t>
            </a:r>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2622936641"/>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449161-96D2-4EEE-8245-7EF61B4443FA}"/>
              </a:ext>
            </a:extLst>
          </p:cNvPr>
          <p:cNvSpPr>
            <a:spLocks noGrp="1"/>
          </p:cNvSpPr>
          <p:nvPr>
            <p:ph idx="1"/>
          </p:nvPr>
        </p:nvSpPr>
        <p:spPr>
          <a:xfrm>
            <a:off x="1103312" y="374754"/>
            <a:ext cx="8946541" cy="6011056"/>
          </a:xfrm>
        </p:spPr>
        <p:txBody>
          <a:bodyPr>
            <a:normAutofit/>
          </a:bodyPr>
          <a:lstStyle/>
          <a:p>
            <a:pPr marL="0" lvl="0" indent="0" defTabSz="914400">
              <a:lnSpc>
                <a:spcPct val="107000"/>
              </a:lnSpc>
              <a:spcBef>
                <a:spcPts val="0"/>
              </a:spcBef>
              <a:spcAft>
                <a:spcPts val="867"/>
              </a:spcAft>
              <a:buClrTx/>
              <a:buSzTx/>
              <a:buNone/>
              <a:defRPr/>
            </a:pPr>
            <a:r>
              <a:rPr lang="en-US" dirty="0">
                <a:latin typeface="Calibri Light" panose="020F0302020204030204" pitchFamily="34" charset="0"/>
                <a:ea typeface="Malgun Gothic" panose="020B0503020000020004" pitchFamily="34" charset="-127"/>
                <a:cs typeface="Times New Roman" panose="02020603050405020304" pitchFamily="18" charset="0"/>
              </a:rPr>
              <a:t>To operate properly, legal and political systems presuppose a polity with the necessary political, cultural, sociological and institutional characteristics.   Absent the right prerequisites, the system malfunctions, often catastrophically.  The following presentation, delivered on Jan. 7, 2021, in Armenia at a conference on legal reform to address the challenges Armenia faces in the aftermath of a devastating war and amid internal political turmoil, offers some suggestions on how to build the capacity and resilience to avoid such catastrophes, with a special focus on how representative democracy can help.   While focused on Armenia, these concepts are of general application and may be of assistance elsewhere, including more mature elective democracies. </a:t>
            </a:r>
          </a:p>
          <a:p>
            <a:pPr marL="0" indent="0">
              <a:lnSpc>
                <a:spcPct val="107000"/>
              </a:lnSpc>
              <a:spcAft>
                <a:spcPts val="867"/>
              </a:spcAft>
              <a:buNone/>
            </a:pPr>
            <a:r>
              <a:rPr lang="en-US" dirty="0">
                <a:latin typeface="Calibri Light" panose="020F0302020204030204" pitchFamily="34" charset="0"/>
                <a:ea typeface="Malgun Gothic" panose="020B0503020000020004" pitchFamily="34" charset="-127"/>
                <a:cs typeface="Times New Roman" panose="02020603050405020304" pitchFamily="18" charset="0"/>
              </a:rPr>
              <a:t>Prepared remarks for the Jan. 7, 2021 conference on Legal Reform in Armenia.</a:t>
            </a:r>
          </a:p>
          <a:p>
            <a:pPr marL="0" indent="0">
              <a:lnSpc>
                <a:spcPct val="107000"/>
              </a:lnSpc>
              <a:spcAft>
                <a:spcPts val="867"/>
              </a:spcAft>
              <a:buNone/>
            </a:pPr>
            <a:r>
              <a:rPr lang="en-US" dirty="0">
                <a:latin typeface="Calibri Light" panose="020F0302020204030204" pitchFamily="34" charset="0"/>
                <a:ea typeface="Malgun Gothic" panose="020B0503020000020004" pitchFamily="34" charset="-127"/>
                <a:cs typeface="Times New Roman" panose="02020603050405020304" pitchFamily="18" charset="0"/>
              </a:rPr>
              <a:t>Hello!   My name is Tom </a:t>
            </a:r>
            <a:r>
              <a:rPr lang="en-US" dirty="0" err="1">
                <a:latin typeface="Calibri Light" panose="020F0302020204030204" pitchFamily="34" charset="0"/>
                <a:ea typeface="Malgun Gothic" panose="020B0503020000020004" pitchFamily="34" charset="-127"/>
                <a:cs typeface="Times New Roman" panose="02020603050405020304" pitchFamily="18" charset="0"/>
              </a:rPr>
              <a:t>Samuelian</a:t>
            </a:r>
            <a:r>
              <a:rPr lang="en-US" dirty="0">
                <a:latin typeface="Calibri Light" panose="020F0302020204030204" pitchFamily="34" charset="0"/>
                <a:ea typeface="Malgun Gothic" panose="020B0503020000020004" pitchFamily="34" charset="-127"/>
                <a:cs typeface="Times New Roman" panose="02020603050405020304" pitchFamily="18" charset="0"/>
              </a:rPr>
              <a:t>.  I am a lawyer and linguist by training.  In this presentation I share some ideas regarding representative democracy and how to make our public deliberation more effective, with the goal of starting a discussion on these issues.</a:t>
            </a:r>
          </a:p>
          <a:p>
            <a:pPr marL="0" indent="0">
              <a:buNone/>
            </a:pPr>
            <a:endParaRPr lang="en-US" dirty="0"/>
          </a:p>
        </p:txBody>
      </p:sp>
    </p:spTree>
    <p:extLst>
      <p:ext uri="{BB962C8B-B14F-4D97-AF65-F5344CB8AC3E}">
        <p14:creationId xmlns:p14="http://schemas.microsoft.com/office/powerpoint/2010/main" val="419594434"/>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y-AM" dirty="0"/>
              <a:t>1.  </a:t>
            </a:r>
            <a:r>
              <a:rPr lang="en-US" dirty="0"/>
              <a:t>Establish the institution of Accredited Representatives</a:t>
            </a:r>
          </a:p>
        </p:txBody>
      </p:sp>
      <p:sp>
        <p:nvSpPr>
          <p:cNvPr id="3" name="Content Placeholder 2"/>
          <p:cNvSpPr>
            <a:spLocks noGrp="1"/>
          </p:cNvSpPr>
          <p:nvPr>
            <p:ph idx="1"/>
          </p:nvPr>
        </p:nvSpPr>
        <p:spPr/>
        <p:txBody>
          <a:bodyPr>
            <a:normAutofit/>
          </a:bodyPr>
          <a:lstStyle/>
          <a:p>
            <a:pPr marL="114300" indent="0">
              <a:lnSpc>
                <a:spcPct val="107000"/>
              </a:lnSpc>
              <a:spcBef>
                <a:spcPts val="0"/>
              </a:spcBef>
              <a:buNone/>
            </a:pPr>
            <a:r>
              <a:rPr lang="en-US" dirty="0">
                <a:latin typeface="Calibri Light" panose="020F0302020204030204" pitchFamily="34" charset="0"/>
                <a:ea typeface="Malgun Gothic" panose="020B0503020000020004" pitchFamily="34" charset="-127"/>
                <a:cs typeface="Times New Roman" panose="02020603050405020304" pitchFamily="18" charset="0"/>
              </a:rPr>
              <a:t>Accredited representatives must be knowledgeable about public affairs and able to formulate laws and policies in different spheres, who take responsibility for being nonpartisan representatives, always working transparently and accountably for the people. </a:t>
            </a:r>
          </a:p>
          <a:p>
            <a:pPr marL="114300" indent="0">
              <a:lnSpc>
                <a:spcPct val="107000"/>
              </a:lnSpc>
              <a:spcBef>
                <a:spcPts val="0"/>
              </a:spcBef>
              <a:buNone/>
            </a:pPr>
            <a:r>
              <a:rPr lang="en-US" dirty="0">
                <a:latin typeface="Calibri Light" panose="020F0302020204030204" pitchFamily="34" charset="0"/>
                <a:ea typeface="Malgun Gothic" panose="020B0503020000020004" pitchFamily="34" charset="-127"/>
                <a:cs typeface="Times New Roman" panose="02020603050405020304" pitchFamily="18" charset="0"/>
              </a:rPr>
              <a:t>To organize this, of course, requires various systems, for example:</a:t>
            </a:r>
            <a:endParaRPr lang="en-US" dirty="0">
              <a:latin typeface="Calibri" panose="020F0502020204030204" pitchFamily="34" charset="0"/>
              <a:ea typeface="Malgun Gothic" panose="020B0503020000020004" pitchFamily="34" charset="-127"/>
              <a:cs typeface="Times New Roman" panose="02020603050405020304" pitchFamily="18" charset="0"/>
            </a:endParaRPr>
          </a:p>
          <a:p>
            <a:pPr marL="800100" lvl="1" indent="-400050">
              <a:lnSpc>
                <a:spcPct val="107000"/>
              </a:lnSpc>
              <a:spcBef>
                <a:spcPts val="0"/>
              </a:spcBef>
              <a:buFont typeface="+mj-lt"/>
              <a:buAutoNum type="romanLcPeriod"/>
            </a:pPr>
            <a:r>
              <a:rPr lang="en-US" dirty="0"/>
              <a:t>Qualifications</a:t>
            </a:r>
          </a:p>
          <a:p>
            <a:pPr marL="800100" lvl="1" indent="-400050">
              <a:lnSpc>
                <a:spcPct val="107000"/>
              </a:lnSpc>
              <a:spcBef>
                <a:spcPts val="0"/>
              </a:spcBef>
              <a:buFont typeface="+mj-lt"/>
              <a:buAutoNum type="romanLcPeriod"/>
            </a:pPr>
            <a:r>
              <a:rPr lang="en-US" dirty="0"/>
              <a:t>Transparency </a:t>
            </a:r>
          </a:p>
          <a:p>
            <a:pPr marL="800100" lvl="1" indent="-400050">
              <a:lnSpc>
                <a:spcPct val="107000"/>
              </a:lnSpc>
              <a:spcBef>
                <a:spcPts val="0"/>
              </a:spcBef>
              <a:buFont typeface="+mj-lt"/>
              <a:buAutoNum type="romanLcPeriod"/>
            </a:pPr>
            <a:r>
              <a:rPr lang="en-US" dirty="0"/>
              <a:t>Replacement mechanism</a:t>
            </a:r>
          </a:p>
          <a:p>
            <a:pPr marL="800100" lvl="1" indent="-400050">
              <a:lnSpc>
                <a:spcPct val="107000"/>
              </a:lnSpc>
              <a:spcBef>
                <a:spcPts val="0"/>
              </a:spcBef>
              <a:buFont typeface="+mj-lt"/>
              <a:buAutoNum type="romanLcPeriod"/>
            </a:pPr>
            <a:r>
              <a:rPr lang="en-US" dirty="0"/>
              <a:t>Term limits, staggered terms</a:t>
            </a:r>
            <a:endParaRPr lang="hy-AM" dirty="0"/>
          </a:p>
          <a:p>
            <a:endParaRPr lang="en-US" dirty="0"/>
          </a:p>
        </p:txBody>
      </p:sp>
    </p:spTree>
    <p:extLst>
      <p:ext uri="{BB962C8B-B14F-4D97-AF65-F5344CB8AC3E}">
        <p14:creationId xmlns:p14="http://schemas.microsoft.com/office/powerpoint/2010/main" val="3656449457"/>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a:t>
            </a:r>
            <a:r>
              <a:rPr lang="en-US" dirty="0"/>
              <a:t>.  Accredited Representative Qualifications</a:t>
            </a:r>
          </a:p>
        </p:txBody>
      </p:sp>
      <p:sp>
        <p:nvSpPr>
          <p:cNvPr id="3" name="Content Placeholder 2"/>
          <p:cNvSpPr>
            <a:spLocks noGrp="1"/>
          </p:cNvSpPr>
          <p:nvPr>
            <p:ph idx="1"/>
          </p:nvPr>
        </p:nvSpPr>
        <p:spPr/>
        <p:txBody>
          <a:bodyPr>
            <a:normAutofit/>
          </a:bodyPr>
          <a:lstStyle/>
          <a:p>
            <a:r>
              <a:rPr lang="en-US" dirty="0"/>
              <a:t>Accredited representatives must meet certain criteria, such as</a:t>
            </a:r>
            <a:endParaRPr lang="hy-AM" dirty="0"/>
          </a:p>
          <a:p>
            <a:pPr lvl="1"/>
            <a:r>
              <a:rPr lang="en-US" dirty="0"/>
              <a:t>Experience, knowledge, ethical  background check, professional knowledge of some relevant area </a:t>
            </a:r>
          </a:p>
          <a:p>
            <a:pPr lvl="1"/>
            <a:r>
              <a:rPr lang="en-US" dirty="0"/>
              <a:t>Impartiality, commitment to fiduciary responsibility to perform duties </a:t>
            </a:r>
          </a:p>
          <a:p>
            <a:pPr lvl="1"/>
            <a:r>
              <a:rPr lang="en-US" dirty="0"/>
              <a:t>Presence of Accredited representatives reminds  everyone to think and act in  the interests of the entire population. </a:t>
            </a:r>
          </a:p>
          <a:p>
            <a:pPr lvl="1"/>
            <a:r>
              <a:rPr lang="en-US" dirty="0"/>
              <a:t>Assure that the population, in its diversity, has qualified representation:  age, gender, urban-rural, religious, ethnic, diaspora, </a:t>
            </a:r>
            <a:r>
              <a:rPr lang="en-US" dirty="0" err="1"/>
              <a:t>etc</a:t>
            </a:r>
            <a:endParaRPr lang="en-US" dirty="0"/>
          </a:p>
          <a:p>
            <a:pPr lvl="1"/>
            <a:r>
              <a:rPr lang="en-US" dirty="0"/>
              <a:t>Periodical performance evaluations</a:t>
            </a:r>
            <a:endParaRPr lang="hy-AM" dirty="0"/>
          </a:p>
          <a:p>
            <a:pPr lvl="1"/>
            <a:r>
              <a:rPr lang="en-US" dirty="0"/>
              <a:t>Desirable to apply similar criteria for all key office holders</a:t>
            </a:r>
            <a:endParaRPr lang="hy-AM" dirty="0"/>
          </a:p>
        </p:txBody>
      </p:sp>
    </p:spTree>
    <p:extLst>
      <p:ext uri="{BB962C8B-B14F-4D97-AF65-F5344CB8AC3E}">
        <p14:creationId xmlns:p14="http://schemas.microsoft.com/office/powerpoint/2010/main" val="4277017223"/>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D209AA1-6233-48E8-B3C7-9A92D9C043B5}"/>
              </a:ext>
            </a:extLst>
          </p:cNvPr>
          <p:cNvSpPr>
            <a:spLocks noGrp="1"/>
          </p:cNvSpPr>
          <p:nvPr>
            <p:ph idx="1"/>
          </p:nvPr>
        </p:nvSpPr>
        <p:spPr>
          <a:xfrm>
            <a:off x="1103312" y="374754"/>
            <a:ext cx="8946541" cy="6011056"/>
          </a:xfrm>
        </p:spPr>
        <p:txBody>
          <a:bodyPr>
            <a:normAutofit lnSpcReduction="10000"/>
          </a:bodyPr>
          <a:lstStyle/>
          <a:p>
            <a:pPr lvl="0">
              <a:lnSpc>
                <a:spcPct val="107000"/>
              </a:lnSpc>
              <a:spcBef>
                <a:spcPts val="0"/>
              </a:spcBef>
              <a:spcAft>
                <a:spcPts val="800"/>
              </a:spcAft>
              <a:buFont typeface="+mj-lt"/>
              <a:buAutoNum type="romanLcPeriod"/>
            </a:pPr>
            <a:r>
              <a:rPr lang="en-US" sz="1800" dirty="0">
                <a:latin typeface="Calibri Light" panose="020F0302020204030204" pitchFamily="34" charset="0"/>
                <a:ea typeface="Malgun Gothic" panose="020B0503020000020004" pitchFamily="34" charset="-127"/>
                <a:cs typeface="Times New Roman" panose="02020603050405020304" pitchFamily="18" charset="0"/>
              </a:rPr>
              <a:t>Accredited Representative quality assurance</a:t>
            </a:r>
            <a:endParaRPr lang="en-US" sz="1800" dirty="0">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800"/>
              </a:spcAft>
              <a:buNone/>
            </a:pPr>
            <a:r>
              <a:rPr lang="en-US" sz="1800" dirty="0">
                <a:latin typeface="Calibri Light" panose="020F0302020204030204" pitchFamily="34" charset="0"/>
                <a:ea typeface="Malgun Gothic" panose="020B0503020000020004" pitchFamily="34" charset="-127"/>
                <a:cs typeface="Times New Roman" panose="02020603050405020304" pitchFamily="18" charset="0"/>
              </a:rPr>
              <a:t>Accredited representatives must be well-prepared, capable and dedicated in order to perform their duties properly.  Laws and policies are never perfect.  They must be continuously developed, improved and evaluated based on the situation and results.   Carrying out these functions demands experience, knowledge, dedication, and ethics.  Fortunately, there are quite a lot of such capable and well-prepared people among us; however, they are not involved in public decision-making for various reasons.  This institution will give the opportunity to engage such capable, well-prepared, experienced people, dedicated to the public good, who are prepared to serve the public in an unbiased way, by giving a voice to the unrepresented citizens.   Also, their presence in the parliament will remind everyone that the parliament and government must think and act in the interest of the entire society, and not just in the interests of the “winners” or the mere  “majority.”  Those applicants who exhibit the required qualifications are then placed in the pool of Accredited Representatives candidates from which as the need arises Accredited Representatives are selected to serve in the parliament.  </a:t>
            </a:r>
            <a:endParaRPr lang="en-US" sz="1800" dirty="0">
              <a:latin typeface="Calibri" panose="020F0502020204030204" pitchFamily="34" charset="0"/>
              <a:ea typeface="Malgun Gothic" panose="020B0503020000020004" pitchFamily="34" charset="-127"/>
              <a:cs typeface="Times New Roman" panose="02020603050405020304" pitchFamily="18" charset="0"/>
            </a:endParaRPr>
          </a:p>
          <a:p>
            <a:pPr lvl="0">
              <a:lnSpc>
                <a:spcPct val="107000"/>
              </a:lnSpc>
              <a:spcBef>
                <a:spcPts val="0"/>
              </a:spcBef>
              <a:buFont typeface="Symbol" panose="05050102010706020507" pitchFamily="18" charset="2"/>
              <a:buChar char=""/>
            </a:pPr>
            <a:r>
              <a:rPr lang="en-US" sz="1800" dirty="0">
                <a:latin typeface="Calibri Light" panose="020F0302020204030204" pitchFamily="34" charset="0"/>
                <a:ea typeface="Malgun Gothic" panose="020B0503020000020004" pitchFamily="34" charset="-127"/>
                <a:cs typeface="Times New Roman" panose="02020603050405020304" pitchFamily="18" charset="0"/>
              </a:rPr>
              <a:t>It is desirable that such standards also be set for all key positions in the government.   The candidates for such positions should be screened before appointment to assure that they meet the criteria for the position, including experience, knowledge, ethics, the scale of the operation, in short, that they are really suited to handle the position to be entrusted to them.</a:t>
            </a:r>
          </a:p>
          <a:p>
            <a:pPr lvl="0">
              <a:lnSpc>
                <a:spcPct val="107000"/>
              </a:lnSpc>
              <a:spcBef>
                <a:spcPts val="0"/>
              </a:spcBef>
              <a:spcAft>
                <a:spcPts val="800"/>
              </a:spcAft>
              <a:buFont typeface="Symbol" panose="05050102010706020507" pitchFamily="18" charset="2"/>
              <a:buChar char=""/>
            </a:pPr>
            <a:r>
              <a:rPr lang="en-US" sz="1800" dirty="0">
                <a:latin typeface="Calibri Light" panose="020F0302020204030204" pitchFamily="34" charset="0"/>
                <a:ea typeface="Malgun Gothic" panose="020B0503020000020004" pitchFamily="34" charset="-127"/>
                <a:cs typeface="Times New Roman" panose="02020603050405020304" pitchFamily="18" charset="0"/>
              </a:rPr>
              <a:t>Experience can be acquired either in the public sector or through a comparable private sector work experience.  </a:t>
            </a:r>
            <a:endParaRPr lang="en-US" sz="1800" dirty="0">
              <a:latin typeface="Calibri" panose="020F0502020204030204" pitchFamily="34" charset="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884096851"/>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Transparent, consultative decisionmaking</a:t>
            </a:r>
          </a:p>
        </p:txBody>
      </p:sp>
      <p:sp>
        <p:nvSpPr>
          <p:cNvPr id="3" name="Content Placeholder 2"/>
          <p:cNvSpPr>
            <a:spLocks noGrp="1"/>
          </p:cNvSpPr>
          <p:nvPr>
            <p:ph idx="1"/>
          </p:nvPr>
        </p:nvSpPr>
        <p:spPr/>
        <p:txBody>
          <a:bodyPr>
            <a:normAutofit/>
          </a:bodyPr>
          <a:lstStyle/>
          <a:p>
            <a:r>
              <a:rPr lang="en-US" dirty="0"/>
              <a:t>Transparent, consultative, accountable, participatory decisionmaking, for example, </a:t>
            </a:r>
          </a:p>
          <a:p>
            <a:r>
              <a:rPr lang="en-US" dirty="0"/>
              <a:t>Consultation with constituency before making decisions</a:t>
            </a:r>
          </a:p>
          <a:p>
            <a:r>
              <a:rPr lang="en-US" dirty="0"/>
              <a:t>Decisionmaking on the public record, prior disclosure of rationale for decisions, </a:t>
            </a:r>
          </a:p>
          <a:p>
            <a:r>
              <a:rPr lang="en-US" b="1" dirty="0"/>
              <a:t>Meaningful due process </a:t>
            </a:r>
            <a:r>
              <a:rPr lang="en-US" dirty="0"/>
              <a:t>– opportunity for citizen comment, duty to consider and respond to comments</a:t>
            </a:r>
          </a:p>
          <a:p>
            <a:r>
              <a:rPr lang="en-US" dirty="0"/>
              <a:t>Periodic meetings with constituents</a:t>
            </a:r>
          </a:p>
        </p:txBody>
      </p:sp>
    </p:spTree>
    <p:extLst>
      <p:ext uri="{BB962C8B-B14F-4D97-AF65-F5344CB8AC3E}">
        <p14:creationId xmlns:p14="http://schemas.microsoft.com/office/powerpoint/2010/main" val="3744161384"/>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1EA0F07-4DE2-4419-8859-BBDEB38E7772}"/>
              </a:ext>
            </a:extLst>
          </p:cNvPr>
          <p:cNvSpPr>
            <a:spLocks noGrp="1"/>
          </p:cNvSpPr>
          <p:nvPr>
            <p:ph idx="1"/>
          </p:nvPr>
        </p:nvSpPr>
        <p:spPr>
          <a:xfrm>
            <a:off x="1103312" y="374754"/>
            <a:ext cx="8946541" cy="6011056"/>
          </a:xfrm>
        </p:spPr>
        <p:txBody>
          <a:bodyPr>
            <a:normAutofit/>
          </a:bodyPr>
          <a:lstStyle/>
          <a:p>
            <a:pPr lvl="0">
              <a:lnSpc>
                <a:spcPct val="107000"/>
              </a:lnSpc>
              <a:spcBef>
                <a:spcPts val="0"/>
              </a:spcBef>
              <a:buFont typeface="+mj-lt"/>
              <a:buAutoNum type="romanLcPeriod"/>
            </a:pPr>
            <a:r>
              <a:rPr lang="en-US" sz="1900" b="1" dirty="0">
                <a:latin typeface="Calibri Light" panose="020F0302020204030204" pitchFamily="34" charset="0"/>
                <a:ea typeface="Malgun Gothic" panose="020B0503020000020004" pitchFamily="34" charset="-127"/>
                <a:cs typeface="Times New Roman" panose="02020603050405020304" pitchFamily="18" charset="0"/>
              </a:rPr>
              <a:t>transparent, consultative decision-making, asking and taking into account citizen’s concerns</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for example,  </a:t>
            </a:r>
          </a:p>
          <a:p>
            <a:pPr marL="0" lvl="0" indent="0">
              <a:lnSpc>
                <a:spcPct val="107000"/>
              </a:lnSpc>
              <a:spcBef>
                <a:spcPts val="0"/>
              </a:spcBef>
              <a:buNone/>
            </a:pP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a:p>
            <a:pPr marL="685800" marR="0">
              <a:lnSpc>
                <a:spcPct val="107000"/>
              </a:lnSpc>
              <a:spcBef>
                <a:spcPts val="0"/>
              </a:spcBef>
              <a:spcAft>
                <a:spcPts val="800"/>
              </a:spcAft>
            </a:pPr>
            <a:r>
              <a:rPr lang="en-US" sz="1900" b="1" dirty="0">
                <a:latin typeface="Calibri Light" panose="020F0302020204030204" pitchFamily="34" charset="0"/>
                <a:ea typeface="Malgun Gothic" panose="020B0503020000020004" pitchFamily="34" charset="-127"/>
                <a:cs typeface="Times New Roman" panose="02020603050405020304" pitchFamily="18" charset="0"/>
              </a:rPr>
              <a:t>Accredited Representatives must clarify problems by consulting with citizens before making any decision</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This must be done transparently, on the public record, accessible to all, through a participatory internet platform.   Periodically they must conduct meetings with their constituents in the electoral district.   They must respond on the public record to the concerns of the citizens, assuring that decisions and votes are substantiated, transparent, accountable, and trustworthy.   Before each vote they must publicly post in writing their position, explaining why the way they are voting is in the public interest, identifying any possible negative consequences of the proposed decision, and certifying that their decision/vote is uninfluenced by any personal or other interest or motive than the public’s best interest. </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3698563932"/>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Recall/Replacement and</a:t>
            </a:r>
            <a:br>
              <a:rPr lang="en-US" dirty="0"/>
            </a:br>
            <a:r>
              <a:rPr lang="en-US" dirty="0"/>
              <a:t>iv. Term limits, staggered terms</a:t>
            </a:r>
          </a:p>
        </p:txBody>
      </p:sp>
      <p:sp>
        <p:nvSpPr>
          <p:cNvPr id="3" name="Content Placeholder 2"/>
          <p:cNvSpPr>
            <a:spLocks noGrp="1"/>
          </p:cNvSpPr>
          <p:nvPr>
            <p:ph idx="1"/>
          </p:nvPr>
        </p:nvSpPr>
        <p:spPr/>
        <p:txBody>
          <a:bodyPr/>
          <a:lstStyle/>
          <a:p>
            <a:r>
              <a:rPr lang="en-US" dirty="0"/>
              <a:t>In addition to regular performance evaluations</a:t>
            </a:r>
          </a:p>
          <a:p>
            <a:r>
              <a:rPr lang="en-US" dirty="0"/>
              <a:t>By constituent initiative, an Accredited Representative can be replaced.   </a:t>
            </a:r>
          </a:p>
          <a:p>
            <a:r>
              <a:rPr lang="en-US" dirty="0"/>
              <a:t>Five-year maximum service in as an accredited representative</a:t>
            </a:r>
          </a:p>
          <a:p>
            <a:r>
              <a:rPr lang="en-US" dirty="0"/>
              <a:t>Staggered terms, 1/5 replaced automatically each year. </a:t>
            </a:r>
          </a:p>
        </p:txBody>
      </p:sp>
    </p:spTree>
    <p:extLst>
      <p:ext uri="{BB962C8B-B14F-4D97-AF65-F5344CB8AC3E}">
        <p14:creationId xmlns:p14="http://schemas.microsoft.com/office/powerpoint/2010/main" val="1706443014"/>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5E03B2BB-2524-4A0E-B13C-FA33D3F55394}"/>
              </a:ext>
            </a:extLst>
          </p:cNvPr>
          <p:cNvSpPr>
            <a:spLocks noGrp="1"/>
          </p:cNvSpPr>
          <p:nvPr>
            <p:ph idx="1"/>
          </p:nvPr>
        </p:nvSpPr>
        <p:spPr>
          <a:xfrm>
            <a:off x="1103312" y="374754"/>
            <a:ext cx="8946541" cy="6011056"/>
          </a:xfrm>
        </p:spPr>
        <p:txBody>
          <a:bodyPr>
            <a:normAutofit/>
          </a:bodyPr>
          <a:lstStyle/>
          <a:p>
            <a:pPr lvl="0">
              <a:lnSpc>
                <a:spcPct val="107000"/>
              </a:lnSpc>
              <a:spcBef>
                <a:spcPts val="0"/>
              </a:spcBef>
              <a:buFont typeface="+mj-lt"/>
              <a:buAutoNum type="romanLcPeriod"/>
            </a:pPr>
            <a:r>
              <a:rPr lang="en-US" sz="1900" dirty="0">
                <a:latin typeface="Calibri Light" panose="020F0302020204030204" pitchFamily="34" charset="0"/>
                <a:ea typeface="Malgun Gothic" panose="020B0503020000020004" pitchFamily="34" charset="-127"/>
                <a:cs typeface="Times New Roman" panose="02020603050405020304" pitchFamily="18" charset="0"/>
              </a:rPr>
              <a:t>Replacement Mechanism – in addition to the regular yearly performance evaluation, Accredited Representatives may be replaced based on a petition signed by the </a:t>
            </a:r>
            <a:r>
              <a:rPr lang="en-US" sz="1900">
                <a:latin typeface="Calibri Light" panose="020F0302020204030204" pitchFamily="34" charset="0"/>
                <a:ea typeface="Malgun Gothic" panose="020B0503020000020004" pitchFamily="34" charset="-127"/>
                <a:cs typeface="Times New Roman" panose="02020603050405020304" pitchFamily="18" charset="0"/>
              </a:rPr>
              <a:t>Accredited Representatives </a:t>
            </a:r>
            <a:r>
              <a:rPr lang="en-US" sz="1900" dirty="0">
                <a:latin typeface="Calibri Light" panose="020F0302020204030204" pitchFamily="34" charset="0"/>
                <a:ea typeface="Malgun Gothic" panose="020B0503020000020004" pitchFamily="34" charset="-127"/>
                <a:cs typeface="Times New Roman" panose="02020603050405020304" pitchFamily="18" charset="0"/>
              </a:rPr>
              <a:t>constituency (only those who did not vote).   The details of this mechanism need further elaboration in due course.   The replaced representative cannot serve as an Accredited Representative again.  </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a:p>
            <a:pPr lvl="0">
              <a:lnSpc>
                <a:spcPct val="107000"/>
              </a:lnSpc>
              <a:spcBef>
                <a:spcPts val="0"/>
              </a:spcBef>
              <a:buFont typeface="+mj-lt"/>
              <a:buAutoNum type="romanLcPeriod"/>
            </a:pPr>
            <a:r>
              <a:rPr lang="en-US" sz="1900" dirty="0">
                <a:latin typeface="Calibri Light" panose="020F0302020204030204" pitchFamily="34" charset="0"/>
                <a:ea typeface="Malgun Gothic" panose="020B0503020000020004" pitchFamily="34" charset="-127"/>
                <a:cs typeface="Times New Roman" panose="02020603050405020304" pitchFamily="18" charset="0"/>
              </a:rPr>
              <a:t>Term limits</a:t>
            </a:r>
            <a:r>
              <a:rPr lang="hy-AM" sz="1900" dirty="0">
                <a:latin typeface="Calibri Light" panose="020F0302020204030204" pitchFamily="34" charset="0"/>
                <a:ea typeface="Malgun Gothic" panose="020B0503020000020004" pitchFamily="34" charset="-127"/>
                <a:cs typeface="Times New Roman" panose="02020603050405020304" pitchFamily="18" charset="0"/>
              </a:rPr>
              <a:t>, </a:t>
            </a:r>
            <a:r>
              <a:rPr lang="en-US" sz="1900" dirty="0">
                <a:latin typeface="Calibri Light" panose="020F0302020204030204" pitchFamily="34" charset="0"/>
                <a:ea typeface="Malgun Gothic" panose="020B0503020000020004" pitchFamily="34" charset="-127"/>
                <a:cs typeface="Times New Roman" panose="02020603050405020304" pitchFamily="18" charset="0"/>
              </a:rPr>
              <a:t>for example, the following might be applied, to assure independence and avoid the development of vested interests:</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a:p>
            <a:pPr lvl="1">
              <a:lnSpc>
                <a:spcPct val="107000"/>
              </a:lnSpc>
              <a:spcBef>
                <a:spcPts val="0"/>
              </a:spcBef>
              <a:buFont typeface="+mj-lt"/>
              <a:buAutoNum type="alphaLcPeriod"/>
            </a:pPr>
            <a:r>
              <a:rPr lang="en-US" sz="1900" b="1" dirty="0">
                <a:latin typeface="Calibri Light" panose="020F0302020204030204" pitchFamily="34" charset="0"/>
                <a:ea typeface="Malgun Gothic" panose="020B0503020000020004" pitchFamily="34" charset="-127"/>
                <a:cs typeface="Times New Roman" panose="02020603050405020304" pitchFamily="18" charset="0"/>
              </a:rPr>
              <a:t>staggered terms</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if the parliamentary elections are every 5 years, then the Accredited Representatives are divided into 5 more or less equal groups, and serve staggered terms, 1/5 being replaced each year, through the same random selection from the pool of Accredited Representatives.  </a:t>
            </a:r>
          </a:p>
          <a:p>
            <a:pPr lvl="1">
              <a:lnSpc>
                <a:spcPct val="107000"/>
              </a:lnSpc>
              <a:spcBef>
                <a:spcPts val="0"/>
              </a:spcBef>
              <a:buFont typeface="+mj-lt"/>
              <a:buAutoNum type="alphaLcPeriod"/>
            </a:pPr>
            <a:r>
              <a:rPr lang="en-US" sz="1900" b="1" dirty="0">
                <a:latin typeface="Calibri Light" panose="020F0302020204030204" pitchFamily="34" charset="0"/>
                <a:ea typeface="Malgun Gothic" panose="020B0503020000020004" pitchFamily="34" charset="-127"/>
                <a:cs typeface="Times New Roman" panose="02020603050405020304" pitchFamily="18" charset="0"/>
              </a:rPr>
              <a:t>service limit:   </a:t>
            </a:r>
            <a:r>
              <a:rPr lang="en-US" sz="1900" dirty="0">
                <a:latin typeface="Calibri Light" panose="020F0302020204030204" pitchFamily="34" charset="0"/>
                <a:ea typeface="Malgun Gothic" panose="020B0503020000020004" pitchFamily="34" charset="-127"/>
                <a:cs typeface="Times New Roman" panose="02020603050405020304" pitchFamily="18" charset="0"/>
              </a:rPr>
              <a:t>an Accredited Representatives cannot serve more than 5 years in title in the Parliament.  E.g., the Accredited Representatives served 1 time for 2 years, then returns to the pool, and if selected again, can serve another 3 years.</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2693140912"/>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ways to enhance representative democracy</a:t>
            </a:r>
          </a:p>
        </p:txBody>
      </p:sp>
      <p:sp>
        <p:nvSpPr>
          <p:cNvPr id="3" name="Content Placeholder 2"/>
          <p:cNvSpPr>
            <a:spLocks noGrp="1"/>
          </p:cNvSpPr>
          <p:nvPr>
            <p:ph idx="1"/>
          </p:nvPr>
        </p:nvSpPr>
        <p:spPr/>
        <p:txBody>
          <a:bodyPr/>
          <a:lstStyle/>
          <a:p>
            <a:pPr marL="457200" lvl="0" indent="-457200">
              <a:buFont typeface="+mj-lt"/>
              <a:buAutoNum type="arabicPeriod"/>
            </a:pPr>
            <a:r>
              <a:rPr lang="en-US" dirty="0"/>
              <a:t>Establish the institution of at-large “accredited representatives"</a:t>
            </a:r>
          </a:p>
          <a:p>
            <a:pPr marL="457200" lvl="0" indent="-457200">
              <a:buFont typeface="+mj-lt"/>
              <a:buAutoNum type="arabicPeriod"/>
            </a:pPr>
            <a:r>
              <a:rPr lang="en-US" dirty="0">
                <a:solidFill>
                  <a:srgbClr val="FFFF00"/>
                </a:solidFill>
              </a:rPr>
              <a:t>Allocate parliamentary seats proportionally to reflect the entire electorate</a:t>
            </a:r>
          </a:p>
          <a:p>
            <a:pPr marL="457200" lvl="0" indent="-457200">
              <a:buFont typeface="+mj-lt"/>
              <a:buAutoNum type="arabicPeriod"/>
            </a:pPr>
            <a:r>
              <a:rPr lang="en-US" dirty="0"/>
              <a:t>Use weighted voting in the parliament</a:t>
            </a:r>
          </a:p>
          <a:p>
            <a:pPr marL="457200" lvl="0" indent="-457200">
              <a:buFont typeface="+mj-lt"/>
              <a:buAutoNum type="arabicPeriod"/>
            </a:pPr>
            <a:r>
              <a:rPr lang="en-US" dirty="0"/>
              <a:t>Elect MPs from multimember districts</a:t>
            </a:r>
          </a:p>
          <a:p>
            <a:pPr marL="0" indent="0">
              <a:buNone/>
            </a:pPr>
            <a:endParaRPr lang="en-US" dirty="0"/>
          </a:p>
        </p:txBody>
      </p:sp>
    </p:spTree>
    <p:extLst>
      <p:ext uri="{BB962C8B-B14F-4D97-AF65-F5344CB8AC3E}">
        <p14:creationId xmlns:p14="http://schemas.microsoft.com/office/powerpoint/2010/main" val="1830287847"/>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709" y="452717"/>
            <a:ext cx="9261125" cy="1600201"/>
          </a:xfrm>
        </p:spPr>
        <p:txBody>
          <a:bodyPr/>
          <a:lstStyle/>
          <a:p>
            <a:r>
              <a:rPr lang="hy-AM" dirty="0">
                <a:solidFill>
                  <a:schemeClr val="tx1"/>
                </a:solidFill>
              </a:rPr>
              <a:t>2. </a:t>
            </a:r>
            <a:r>
              <a:rPr lang="en-US" sz="4000" dirty="0">
                <a:solidFill>
                  <a:schemeClr val="tx1"/>
                </a:solidFill>
              </a:rPr>
              <a:t>Proportional allocation of seats to reflect entire electorate</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a:t>Allocate seats to reflect the actual  number of voters; for example, if Parliament has 100 seats: </a:t>
            </a:r>
          </a:p>
          <a:p>
            <a:r>
              <a:rPr lang="en-US" dirty="0"/>
              <a:t>If </a:t>
            </a:r>
            <a:r>
              <a:rPr lang="en-US" b="1" dirty="0"/>
              <a:t>60% of the voters took part in the election</a:t>
            </a:r>
            <a:r>
              <a:rPr lang="en-US" dirty="0"/>
              <a:t>, the deputies they elected should have </a:t>
            </a:r>
            <a:r>
              <a:rPr lang="en-US" b="1" dirty="0"/>
              <a:t>60 of the 100 seats</a:t>
            </a:r>
            <a:r>
              <a:rPr lang="en-US" dirty="0"/>
              <a:t>. </a:t>
            </a:r>
          </a:p>
          <a:p>
            <a:r>
              <a:rPr lang="en-US" dirty="0"/>
              <a:t>The remaining 40 seats represent the other 40% of the electorate.  </a:t>
            </a:r>
            <a:endParaRPr lang="hy-AM" dirty="0"/>
          </a:p>
          <a:p>
            <a:r>
              <a:rPr lang="en-US" dirty="0"/>
              <a:t>The remaining seats would be filled from </a:t>
            </a:r>
            <a:r>
              <a:rPr lang="en-US" b="1" dirty="0"/>
              <a:t>the pool of pre-qualified, accredited representatives</a:t>
            </a:r>
            <a:r>
              <a:rPr lang="en-US" dirty="0"/>
              <a:t>:  </a:t>
            </a:r>
          </a:p>
          <a:p>
            <a:pPr lvl="1"/>
            <a:r>
              <a:rPr lang="en-US" dirty="0"/>
              <a:t>By </a:t>
            </a:r>
            <a:r>
              <a:rPr lang="en-US" b="1" dirty="0"/>
              <a:t>random selection</a:t>
            </a:r>
          </a:p>
          <a:p>
            <a:pPr lvl="1"/>
            <a:r>
              <a:rPr lang="en-US" b="1" dirty="0"/>
              <a:t>Qualified</a:t>
            </a:r>
            <a:r>
              <a:rPr lang="en-US" dirty="0"/>
              <a:t> by experience, knowledge, commitment, ethnics and specialization</a:t>
            </a:r>
            <a:endParaRPr lang="hy-AM" dirty="0"/>
          </a:p>
          <a:p>
            <a:pPr lvl="1"/>
            <a:r>
              <a:rPr lang="en-US" b="1" dirty="0"/>
              <a:t>Reflecting the diversity of the population</a:t>
            </a:r>
            <a:r>
              <a:rPr lang="en-US" dirty="0"/>
              <a:t>, age, gender, urban-rural, religion, occupation, ethnicity, diaspora, etc. </a:t>
            </a:r>
          </a:p>
        </p:txBody>
      </p:sp>
    </p:spTree>
    <p:extLst>
      <p:ext uri="{BB962C8B-B14F-4D97-AF65-F5344CB8AC3E}">
        <p14:creationId xmlns:p14="http://schemas.microsoft.com/office/powerpoint/2010/main" val="3991747465"/>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904D557-531A-4B6E-A598-37C493D469DE}"/>
              </a:ext>
            </a:extLst>
          </p:cNvPr>
          <p:cNvSpPr>
            <a:spLocks noGrp="1"/>
          </p:cNvSpPr>
          <p:nvPr>
            <p:ph idx="1"/>
          </p:nvPr>
        </p:nvSpPr>
        <p:spPr>
          <a:xfrm>
            <a:off x="1103312" y="374754"/>
            <a:ext cx="8946541" cy="6011056"/>
          </a:xfrm>
        </p:spPr>
        <p:txBody>
          <a:bodyPr>
            <a:normAutofit/>
          </a:bodyPr>
          <a:lstStyle/>
          <a:p>
            <a:pPr marL="0" marR="0" indent="0">
              <a:lnSpc>
                <a:spcPct val="107000"/>
              </a:lnSpc>
              <a:spcBef>
                <a:spcPts val="0"/>
              </a:spcBef>
              <a:spcAft>
                <a:spcPts val="800"/>
              </a:spcAft>
              <a:buNone/>
            </a:pPr>
            <a:r>
              <a:rPr lang="hy-AM" sz="1900" dirty="0">
                <a:latin typeface="Calibri Light" panose="020F0302020204030204" pitchFamily="34" charset="0"/>
                <a:ea typeface="Malgun Gothic" panose="020B0503020000020004" pitchFamily="34" charset="-127"/>
                <a:cs typeface="Times New Roman" panose="02020603050405020304" pitchFamily="18" charset="0"/>
              </a:rPr>
              <a:t>2. </a:t>
            </a:r>
            <a:r>
              <a:rPr lang="en-US" sz="1900" dirty="0">
                <a:latin typeface="Calibri Light" panose="020F0302020204030204" pitchFamily="34" charset="0"/>
                <a:ea typeface="Malgun Gothic" panose="020B0503020000020004" pitchFamily="34" charset="-127"/>
                <a:cs typeface="Times New Roman" panose="02020603050405020304" pitchFamily="18" charset="0"/>
              </a:rPr>
              <a:t>Allocate parliamentary seats proportionally to reflect the entire electorate</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800"/>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This is easiest understood through an example.   Suppose we have 2.5 million voters and a 100-seat parliament, on average, each seat represents 25,000 votes.</a:t>
            </a:r>
          </a:p>
          <a:p>
            <a:pPr marL="0" marR="0" indent="0">
              <a:lnSpc>
                <a:spcPct val="107000"/>
              </a:lnSpc>
              <a:spcBef>
                <a:spcPts val="0"/>
              </a:spcBef>
              <a:spcAft>
                <a:spcPts val="800"/>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If 60% of the electorate takes part in the elections and all the candidates satisfied the minimum threshold for a seat in Parliament, then 60% of the voting power in Parliament should be allocated to the party candidates who satisfied the minimum threshold.</a:t>
            </a:r>
          </a:p>
          <a:p>
            <a:pPr marL="0" marR="0" indent="0">
              <a:lnSpc>
                <a:spcPct val="107000"/>
              </a:lnSpc>
              <a:spcBef>
                <a:spcPts val="0"/>
              </a:spcBef>
              <a:spcAft>
                <a:spcPts val="800"/>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The remaining 40% of the voting power would be allocated on a random basis to non-partisan, accredited representatives from a pool of previously screened qualified candidates.   These accredited representatives represent </a:t>
            </a:r>
            <a:r>
              <a:rPr lang="en-US" sz="1900" b="1" dirty="0">
                <a:latin typeface="Calibri Light" panose="020F0302020204030204" pitchFamily="34" charset="0"/>
                <a:ea typeface="Malgun Gothic" panose="020B0503020000020004" pitchFamily="34" charset="-127"/>
                <a:cs typeface="Times New Roman" panose="02020603050405020304" pitchFamily="18" charset="0"/>
              </a:rPr>
              <a:t>those voters who did not take part in the elections</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as well as </a:t>
            </a:r>
            <a:r>
              <a:rPr lang="en-US" sz="1900" b="1" dirty="0">
                <a:latin typeface="Calibri Light" panose="020F0302020204030204" pitchFamily="34" charset="0"/>
                <a:ea typeface="Malgun Gothic" panose="020B0503020000020004" pitchFamily="34" charset="-127"/>
                <a:cs typeface="Times New Roman" panose="02020603050405020304" pitchFamily="18" charset="0"/>
              </a:rPr>
              <a:t>those who voted for candidates or parties that did not meet the minimum threshold for election</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a:t>
            </a:r>
          </a:p>
          <a:p>
            <a:pPr marL="0" marR="0" indent="0">
              <a:lnSpc>
                <a:spcPct val="107000"/>
              </a:lnSpc>
              <a:spcBef>
                <a:spcPts val="0"/>
              </a:spcBef>
              <a:spcAft>
                <a:spcPts val="800"/>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The accredited representatives can be selected to reflect the </a:t>
            </a:r>
            <a:r>
              <a:rPr lang="en-US" sz="1900" b="1" dirty="0">
                <a:latin typeface="Calibri Light" panose="020F0302020204030204" pitchFamily="34" charset="0"/>
                <a:ea typeface="Malgun Gothic" panose="020B0503020000020004" pitchFamily="34" charset="-127"/>
                <a:cs typeface="Times New Roman" panose="02020603050405020304" pitchFamily="18" charset="0"/>
              </a:rPr>
              <a:t>diversity</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of the population, e.g., age, gender, city-country, religion, ethnicity, </a:t>
            </a:r>
            <a:r>
              <a:rPr lang="en-US" sz="1900" dirty="0" err="1">
                <a:latin typeface="Calibri Light" panose="020F0302020204030204" pitchFamily="34" charset="0"/>
                <a:ea typeface="Malgun Gothic" panose="020B0503020000020004" pitchFamily="34" charset="-127"/>
                <a:cs typeface="Times New Roman" panose="02020603050405020304" pitchFamily="18" charset="0"/>
              </a:rPr>
              <a:t>diasporan</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etc.</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a:p>
            <a:endParaRPr lang="en-US" sz="1900" dirty="0"/>
          </a:p>
          <a:p>
            <a:pPr marL="0" lvl="0" indent="0">
              <a:lnSpc>
                <a:spcPct val="107000"/>
              </a:lnSpc>
              <a:spcBef>
                <a:spcPts val="0"/>
              </a:spcBef>
              <a:buNone/>
            </a:pP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3555198511"/>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76C4258-B070-4C94-80F3-4D0FA24F0F3B}"/>
              </a:ext>
            </a:extLst>
          </p:cNvPr>
          <p:cNvSpPr>
            <a:spLocks noGrp="1"/>
          </p:cNvSpPr>
          <p:nvPr>
            <p:ph idx="1"/>
          </p:nvPr>
        </p:nvSpPr>
        <p:spPr>
          <a:xfrm>
            <a:off x="1103312" y="374754"/>
            <a:ext cx="8946541" cy="6011056"/>
          </a:xfrm>
        </p:spPr>
        <p:txBody>
          <a:bodyPr>
            <a:normAutofit/>
          </a:bodyPr>
          <a:lstStyle/>
          <a:p>
            <a:pPr marL="0" lvl="0" indent="0" defTabSz="914400">
              <a:lnSpc>
                <a:spcPct val="107000"/>
              </a:lnSpc>
              <a:spcBef>
                <a:spcPts val="0"/>
              </a:spcBef>
              <a:spcAft>
                <a:spcPts val="867"/>
              </a:spcAft>
              <a:buClrTx/>
              <a:buSzTx/>
              <a:buNone/>
              <a:defRPr/>
            </a:pPr>
            <a:r>
              <a:rPr lang="en-US" dirty="0">
                <a:latin typeface="Calibri Light" panose="020F0302020204030204" pitchFamily="34" charset="0"/>
                <a:ea typeface="Malgun Gothic" panose="020B0503020000020004" pitchFamily="34" charset="-127"/>
                <a:cs typeface="Times New Roman" panose="02020603050405020304" pitchFamily="18" charset="0"/>
              </a:rPr>
              <a:t>Most of today’s political institutions are legacy assets from an era of strong intermediating groups and institutions, such as the family, community, church, mass media, unions, civic groups, parties, shared religious and cultural values.  However, today due to the well-documented impacts of technology, mobility, and changes in values, we live in a highly individualized world, where the forces of fragmentation and polarization have largely eroded the foundations of our legacy institutions, such as representative legislatures, making them vulnerable to hijacking by demagogues, elites, and special interest groups.  The silent majority, that views government services as a kind of “utility” for which taxes are paid and merely seeks to be left alone and to live decent private lives in an ordered society, is marginalized, alienated, exploited, and increasingly, and understandably, angry and withdrawn.   it is not sufficient to blame the silent majority for not being more active, since many do not find a suitable representative for their values and voice in the existing parties and the political arena has high barriers to entry so they feel powerless to have any real impact.   The consequent low voter turnouts facilitate the hi-jacking of majoritarian institutions by vocal or ambitious minorities at the expense of the silent, unrepresented majority. </a:t>
            </a:r>
            <a:endParaRPr lang="en-US" dirty="0"/>
          </a:p>
        </p:txBody>
      </p:sp>
    </p:spTree>
    <p:extLst>
      <p:ext uri="{BB962C8B-B14F-4D97-AF65-F5344CB8AC3E}">
        <p14:creationId xmlns:p14="http://schemas.microsoft.com/office/powerpoint/2010/main" val="2058638983"/>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ways to enhance representative democracy</a:t>
            </a:r>
          </a:p>
        </p:txBody>
      </p:sp>
      <p:sp>
        <p:nvSpPr>
          <p:cNvPr id="3" name="Content Placeholder 2"/>
          <p:cNvSpPr>
            <a:spLocks noGrp="1"/>
          </p:cNvSpPr>
          <p:nvPr>
            <p:ph idx="1"/>
          </p:nvPr>
        </p:nvSpPr>
        <p:spPr/>
        <p:txBody>
          <a:bodyPr/>
          <a:lstStyle/>
          <a:p>
            <a:pPr marL="457200" lvl="0" indent="-457200">
              <a:buFont typeface="+mj-lt"/>
              <a:buAutoNum type="arabicPeriod"/>
            </a:pPr>
            <a:r>
              <a:rPr lang="en-US" dirty="0"/>
              <a:t>Establish the institution of at-large “</a:t>
            </a:r>
            <a:r>
              <a:rPr lang="en-US" b="1" dirty="0"/>
              <a:t>accredited representatives</a:t>
            </a:r>
            <a:r>
              <a:rPr lang="en-US" dirty="0"/>
              <a:t>"</a:t>
            </a:r>
          </a:p>
          <a:p>
            <a:pPr marL="457200" lvl="0" indent="-457200">
              <a:buFont typeface="+mj-lt"/>
              <a:buAutoNum type="arabicPeriod"/>
            </a:pPr>
            <a:r>
              <a:rPr lang="en-US" dirty="0"/>
              <a:t>Allocate </a:t>
            </a:r>
            <a:r>
              <a:rPr lang="en-US" b="1" dirty="0"/>
              <a:t>parliamentary seats </a:t>
            </a:r>
            <a:r>
              <a:rPr lang="en-US" dirty="0"/>
              <a:t>proportionally to </a:t>
            </a:r>
            <a:r>
              <a:rPr lang="en-US" b="1" dirty="0"/>
              <a:t>reflect the entire electorate</a:t>
            </a:r>
          </a:p>
          <a:p>
            <a:pPr marL="457200" lvl="0" indent="-457200">
              <a:buFont typeface="+mj-lt"/>
              <a:buAutoNum type="arabicPeriod"/>
            </a:pPr>
            <a:r>
              <a:rPr lang="en-US" dirty="0">
                <a:solidFill>
                  <a:srgbClr val="FFFF00"/>
                </a:solidFill>
              </a:rPr>
              <a:t>Use </a:t>
            </a:r>
            <a:r>
              <a:rPr lang="en-US" b="1" dirty="0">
                <a:solidFill>
                  <a:srgbClr val="FFFF00"/>
                </a:solidFill>
              </a:rPr>
              <a:t>weighted voting in the parliament</a:t>
            </a:r>
          </a:p>
          <a:p>
            <a:pPr marL="457200" lvl="0" indent="-457200">
              <a:buFont typeface="+mj-lt"/>
              <a:buAutoNum type="arabicPeriod"/>
            </a:pPr>
            <a:r>
              <a:rPr lang="en-US" dirty="0"/>
              <a:t>Elect MPs from </a:t>
            </a:r>
            <a:r>
              <a:rPr lang="en-US" b="1" dirty="0"/>
              <a:t>multimember districts</a:t>
            </a:r>
          </a:p>
          <a:p>
            <a:pPr marL="457200" lvl="0" indent="-45720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169527145"/>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y-AM" dirty="0"/>
              <a:t>3. </a:t>
            </a:r>
            <a:r>
              <a:rPr lang="en-US" dirty="0"/>
              <a:t>Use weighted voting in the parliament</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Assume 2.5 million voters, 100-seat Parliament,  each MP on average represents 25,000 eligible voters.</a:t>
            </a:r>
            <a:endParaRPr lang="hy-AM" dirty="0"/>
          </a:p>
          <a:p>
            <a:r>
              <a:rPr lang="en-US" dirty="0"/>
              <a:t>A candidate that receives 75,000 votes represented 3 times as many voters as one that receives 25,000 votes,</a:t>
            </a:r>
          </a:p>
          <a:p>
            <a:r>
              <a:rPr lang="en-US" b="1" dirty="0"/>
              <a:t>Inequitable and non-representative </a:t>
            </a:r>
            <a:r>
              <a:rPr lang="en-US" dirty="0"/>
              <a:t>if they have the same vote in parliament.   </a:t>
            </a:r>
          </a:p>
          <a:p>
            <a:r>
              <a:rPr lang="en-US" dirty="0">
                <a:solidFill>
                  <a:srgbClr val="FFFF00"/>
                </a:solidFill>
              </a:rPr>
              <a:t>The MP elected with 75,000 votes should have 3 votes  in Parliament, while the MP elected with 25,000 votes should have 1 vote</a:t>
            </a:r>
            <a:r>
              <a:rPr lang="en-US" dirty="0"/>
              <a:t>.</a:t>
            </a:r>
          </a:p>
          <a:p>
            <a:r>
              <a:rPr lang="en-US" dirty="0"/>
              <a:t>Automatically implements </a:t>
            </a:r>
            <a:r>
              <a:rPr lang="en-US" b="1" dirty="0"/>
              <a:t>proportional representation </a:t>
            </a:r>
            <a:r>
              <a:rPr lang="en-US" dirty="0"/>
              <a:t>without party lists. </a:t>
            </a:r>
          </a:p>
          <a:p>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For </a:t>
            </a:r>
            <a:r>
              <a:rPr lang="en-US" sz="1800" b="1" dirty="0">
                <a:effectLst/>
                <a:latin typeface="Calibri Light" panose="020F0302020204030204" pitchFamily="34" charset="0"/>
                <a:ea typeface="Malgun Gothic" panose="020B0503020000020004" pitchFamily="34" charset="-127"/>
                <a:cs typeface="Times New Roman" panose="02020603050405020304" pitchFamily="18" charset="0"/>
              </a:rPr>
              <a:t>precision</a:t>
            </a:r>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 fractional  weighted votes can be used and easily tabulated electronically in Parliament. </a:t>
            </a:r>
          </a:p>
          <a:p>
            <a:r>
              <a:rPr lang="en-US" sz="1800" dirty="0">
                <a:effectLst/>
                <a:latin typeface="Calibri Light" panose="020F0302020204030204" pitchFamily="34" charset="0"/>
                <a:ea typeface="Malgun Gothic" panose="020B0503020000020004" pitchFamily="34" charset="-127"/>
                <a:cs typeface="Times New Roman" panose="02020603050405020304" pitchFamily="18" charset="0"/>
              </a:rPr>
              <a:t>Weighted voting is widely used, especially in international organizations, where representation and equality must be guaranteed.  </a:t>
            </a:r>
            <a:endParaRPr lang="hy-AM" dirty="0"/>
          </a:p>
        </p:txBody>
      </p:sp>
    </p:spTree>
    <p:extLst>
      <p:ext uri="{BB962C8B-B14F-4D97-AF65-F5344CB8AC3E}">
        <p14:creationId xmlns:p14="http://schemas.microsoft.com/office/powerpoint/2010/main" val="3666984964"/>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328DE28-4706-4575-AC3D-CE5D25922C27}"/>
              </a:ext>
            </a:extLst>
          </p:cNvPr>
          <p:cNvSpPr>
            <a:spLocks noGrp="1"/>
          </p:cNvSpPr>
          <p:nvPr>
            <p:ph idx="1"/>
          </p:nvPr>
        </p:nvSpPr>
        <p:spPr>
          <a:xfrm>
            <a:off x="1103312" y="374754"/>
            <a:ext cx="8946541" cy="6011056"/>
          </a:xfrm>
        </p:spPr>
        <p:txBody>
          <a:bodyPr>
            <a:normAutofit/>
          </a:bodyPr>
          <a:lstStyle/>
          <a:p>
            <a:pPr>
              <a:lnSpc>
                <a:spcPct val="107000"/>
              </a:lnSpc>
              <a:spcBef>
                <a:spcPts val="0"/>
              </a:spcBef>
              <a:spcAft>
                <a:spcPts val="800"/>
              </a:spcAft>
              <a:buAutoNum type="arabicPeriod" startAt="3"/>
            </a:pPr>
            <a:r>
              <a:rPr lang="en-US" sz="1900" dirty="0">
                <a:latin typeface="Calibri Light" panose="020F0302020204030204" pitchFamily="34" charset="0"/>
                <a:ea typeface="Malgun Gothic" panose="020B0503020000020004" pitchFamily="34" charset="-127"/>
                <a:cs typeface="Times New Roman" panose="02020603050405020304" pitchFamily="18" charset="0"/>
              </a:rPr>
              <a:t>Weighted voting in parliament</a:t>
            </a:r>
          </a:p>
          <a:p>
            <a:pPr marL="0" marR="0" indent="0">
              <a:lnSpc>
                <a:spcPct val="107000"/>
              </a:lnSpc>
              <a:spcBef>
                <a:spcPts val="0"/>
              </a:spcBef>
              <a:spcAft>
                <a:spcPts val="800"/>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In order to assure citizens’ representation and equality before the law, it is possible to apply weighted voting in parliament.   Each deputy in party would reflect the number of votes received in the election.   Continuing with the previous example, in a 100-seat parliament with 25,000 votes per set, if a candidate received 75,000 votes, then that candidate would represent 3 times as many voter/citizens as the candidate elected with 25,000 votes.   Thus, in order not to violate the legal equality of all citizens, in </a:t>
            </a:r>
            <a:r>
              <a:rPr lang="en-US" sz="1900" dirty="0" err="1">
                <a:latin typeface="Calibri Light" panose="020F0302020204030204" pitchFamily="34" charset="0"/>
                <a:ea typeface="Malgun Gothic" panose="020B0503020000020004" pitchFamily="34" charset="-127"/>
                <a:cs typeface="Times New Roman" panose="02020603050405020304" pitchFamily="18" charset="0"/>
              </a:rPr>
              <a:t>decisionmaking</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the candidate receiving 75,000 votes should have a large voice, in this case 3 votes, while the candidate elected with 25,000 votes would have 1 vote.   </a:t>
            </a:r>
          </a:p>
          <a:p>
            <a:pPr marL="0" marR="0" indent="0">
              <a:lnSpc>
                <a:spcPct val="107000"/>
              </a:lnSpc>
              <a:spcBef>
                <a:spcPts val="0"/>
              </a:spcBef>
              <a:spcAft>
                <a:spcPts val="800"/>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For more accuracy, fractional weighting can be used, so that no voter’s voice is ignored.   Each accredited representative would have only 1 vote, since each Accredited </a:t>
            </a:r>
            <a:r>
              <a:rPr lang="en-US" sz="1900" dirty="0" err="1">
                <a:latin typeface="Calibri Light" panose="020F0302020204030204" pitchFamily="34" charset="0"/>
                <a:ea typeface="Malgun Gothic" panose="020B0503020000020004" pitchFamily="34" charset="-127"/>
                <a:cs typeface="Times New Roman" panose="02020603050405020304" pitchFamily="18" charset="0"/>
              </a:rPr>
              <a:t>Representatve</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represents 25,000 voters.   </a:t>
            </a:r>
          </a:p>
          <a:p>
            <a:pPr marL="0" marR="0" indent="0">
              <a:lnSpc>
                <a:spcPct val="107000"/>
              </a:lnSpc>
              <a:spcBef>
                <a:spcPts val="0"/>
              </a:spcBef>
              <a:spcAft>
                <a:spcPts val="800"/>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Weighted voting is widely used in international organizations in order to assure that everyone’s voice is heard, while respecting the equality of the represented constituents.  </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a:p>
            <a:pPr marL="0" lvl="0" indent="0">
              <a:lnSpc>
                <a:spcPct val="107000"/>
              </a:lnSpc>
              <a:spcBef>
                <a:spcPts val="0"/>
              </a:spcBef>
              <a:buNone/>
            </a:pP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p:txBody>
      </p:sp>
      <p:sp>
        <p:nvSpPr>
          <p:cNvPr id="5" name="Content Placeholder 2">
            <a:extLst>
              <a:ext uri="{FF2B5EF4-FFF2-40B4-BE49-F238E27FC236}">
                <a16:creationId xmlns:a16="http://schemas.microsoft.com/office/drawing/2014/main" id="{E59CD198-9344-49AA-AD07-BE1353EF5F2F}"/>
              </a:ext>
            </a:extLst>
          </p:cNvPr>
          <p:cNvSpPr txBox="1">
            <a:spLocks/>
          </p:cNvSpPr>
          <p:nvPr/>
        </p:nvSpPr>
        <p:spPr>
          <a:xfrm>
            <a:off x="1255712" y="527154"/>
            <a:ext cx="8946541" cy="60110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endParaRPr lang="en-US" sz="1800" dirty="0"/>
          </a:p>
          <a:p>
            <a:pPr marL="0" indent="0">
              <a:lnSpc>
                <a:spcPct val="107000"/>
              </a:lnSpc>
              <a:spcBef>
                <a:spcPts val="0"/>
              </a:spcBef>
              <a:buFont typeface="Wingdings 3" charset="2"/>
              <a:buNone/>
            </a:pP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1109952615"/>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ways to enhance representative democracy</a:t>
            </a:r>
          </a:p>
        </p:txBody>
      </p:sp>
      <p:sp>
        <p:nvSpPr>
          <p:cNvPr id="3" name="Content Placeholder 2"/>
          <p:cNvSpPr>
            <a:spLocks noGrp="1"/>
          </p:cNvSpPr>
          <p:nvPr>
            <p:ph idx="1"/>
          </p:nvPr>
        </p:nvSpPr>
        <p:spPr/>
        <p:txBody>
          <a:bodyPr/>
          <a:lstStyle/>
          <a:p>
            <a:pPr marL="457200" lvl="0" indent="-457200">
              <a:buFont typeface="+mj-lt"/>
              <a:buAutoNum type="arabicPeriod"/>
            </a:pPr>
            <a:r>
              <a:rPr lang="en-US" dirty="0"/>
              <a:t>Establish the institution of at-large “accredited representatives"</a:t>
            </a:r>
          </a:p>
          <a:p>
            <a:pPr marL="457200" lvl="0" indent="-457200">
              <a:buFont typeface="+mj-lt"/>
              <a:buAutoNum type="arabicPeriod"/>
            </a:pPr>
            <a:r>
              <a:rPr lang="en-US" dirty="0"/>
              <a:t>Allocate seats in the parliament proportionally to reflect the entire electorate</a:t>
            </a:r>
          </a:p>
          <a:p>
            <a:pPr marL="457200" lvl="0" indent="-457200">
              <a:buFont typeface="+mj-lt"/>
              <a:buAutoNum type="arabicPeriod"/>
            </a:pPr>
            <a:r>
              <a:rPr lang="en-US" dirty="0"/>
              <a:t>Use weighted voting in the parliament</a:t>
            </a:r>
          </a:p>
          <a:p>
            <a:pPr marL="457200" lvl="0" indent="-457200">
              <a:buFont typeface="+mj-lt"/>
              <a:buAutoNum type="arabicPeriod"/>
            </a:pPr>
            <a:r>
              <a:rPr lang="en-US" dirty="0">
                <a:solidFill>
                  <a:srgbClr val="FFFF00"/>
                </a:solidFill>
              </a:rPr>
              <a:t>Elect MPs from multimember districts</a:t>
            </a:r>
          </a:p>
          <a:p>
            <a:pPr marL="457200" lvl="0" indent="-45720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1993499530"/>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869489" cy="1400530"/>
          </a:xfrm>
        </p:spPr>
        <p:txBody>
          <a:bodyPr/>
          <a:lstStyle/>
          <a:p>
            <a:r>
              <a:rPr lang="hy-AM" dirty="0"/>
              <a:t>4.  </a:t>
            </a:r>
            <a:r>
              <a:rPr lang="en-US" dirty="0"/>
              <a:t>Multimember districts</a:t>
            </a:r>
          </a:p>
        </p:txBody>
      </p:sp>
      <p:sp>
        <p:nvSpPr>
          <p:cNvPr id="3" name="Content Placeholder 2"/>
          <p:cNvSpPr>
            <a:spLocks noGrp="1"/>
          </p:cNvSpPr>
          <p:nvPr>
            <p:ph idx="1"/>
          </p:nvPr>
        </p:nvSpPr>
        <p:spPr>
          <a:xfrm>
            <a:off x="1103312" y="1413164"/>
            <a:ext cx="8946541" cy="4835235"/>
          </a:xfrm>
        </p:spPr>
        <p:txBody>
          <a:bodyPr>
            <a:normAutofit fontScale="85000" lnSpcReduction="20000"/>
          </a:bodyPr>
          <a:lstStyle/>
          <a:p>
            <a:r>
              <a:rPr lang="en-US" b="1" dirty="0"/>
              <a:t>Why?  </a:t>
            </a:r>
            <a:r>
              <a:rPr lang="en-US" dirty="0"/>
              <a:t>Problems with Majoritarian and PR systems accepted and tested alternative to “winner-take-all” </a:t>
            </a:r>
            <a:r>
              <a:rPr lang="en-US" b="1" dirty="0"/>
              <a:t>majoritarian</a:t>
            </a:r>
            <a:r>
              <a:rPr lang="en-US" dirty="0"/>
              <a:t> or party-list based </a:t>
            </a:r>
            <a:r>
              <a:rPr lang="en-US" b="1" dirty="0"/>
              <a:t>proportional representation (PR) </a:t>
            </a:r>
            <a:r>
              <a:rPr lang="en-US" dirty="0"/>
              <a:t>systems and </a:t>
            </a:r>
            <a:r>
              <a:rPr lang="en-US" b="1" dirty="0"/>
              <a:t>avoids</a:t>
            </a:r>
            <a:r>
              <a:rPr lang="en-US" dirty="0"/>
              <a:t> many of the </a:t>
            </a:r>
            <a:r>
              <a:rPr lang="en-US" b="1" dirty="0"/>
              <a:t>negative side effects</a:t>
            </a:r>
            <a:r>
              <a:rPr lang="en-US" dirty="0"/>
              <a:t> of both.</a:t>
            </a:r>
            <a:endParaRPr lang="hy-AM" dirty="0"/>
          </a:p>
          <a:p>
            <a:r>
              <a:rPr lang="en-US" b="1" dirty="0"/>
              <a:t>Independent candidates  </a:t>
            </a:r>
            <a:r>
              <a:rPr lang="en-US" dirty="0"/>
              <a:t>would be permitted (unlike current PR system), based on constituent nomination, assuring a wider selection of qualified candidates</a:t>
            </a:r>
          </a:p>
          <a:p>
            <a:r>
              <a:rPr lang="en-US" dirty="0"/>
              <a:t>In theory and practice, </a:t>
            </a:r>
            <a:r>
              <a:rPr lang="en-US" b="1" dirty="0"/>
              <a:t>proportional representation </a:t>
            </a:r>
            <a:r>
              <a:rPr lang="en-US" dirty="0"/>
              <a:t>systems result in </a:t>
            </a:r>
            <a:r>
              <a:rPr lang="en-US" b="1" dirty="0"/>
              <a:t>polarization, fragmentation and  political instability</a:t>
            </a:r>
            <a:r>
              <a:rPr lang="en-US" dirty="0"/>
              <a:t>.  </a:t>
            </a:r>
          </a:p>
          <a:p>
            <a:r>
              <a:rPr lang="en-US" b="1" dirty="0"/>
              <a:t>Voter satisfaction:  Multimember districts assure </a:t>
            </a:r>
            <a:r>
              <a:rPr lang="en-US" dirty="0"/>
              <a:t>that most of those who voted will be represented by the candidate of the party of their choice in parliament.  </a:t>
            </a:r>
            <a:endParaRPr lang="hy-AM" dirty="0"/>
          </a:p>
          <a:p>
            <a:r>
              <a:rPr lang="en-US" b="1" dirty="0"/>
              <a:t>How?   </a:t>
            </a:r>
            <a:r>
              <a:rPr lang="en-US" dirty="0"/>
              <a:t>Again, assume 2.5 million voters, 100-seat Parliament,  and the country is divided into 10 electoral districts with 250,000 voters,  so if everyone voted, 10 deputies from each district, each representing on average 25,000 votes</a:t>
            </a:r>
            <a:endParaRPr lang="hy-AM" dirty="0"/>
          </a:p>
          <a:p>
            <a:r>
              <a:rPr lang="en-US" dirty="0"/>
              <a:t>For example</a:t>
            </a:r>
            <a:r>
              <a:rPr lang="hy-AM" dirty="0"/>
              <a:t>, </a:t>
            </a:r>
            <a:r>
              <a:rPr lang="en-US" dirty="0"/>
              <a:t>in Electoral District A </a:t>
            </a:r>
            <a:r>
              <a:rPr lang="hy-AM" dirty="0"/>
              <a:t>175,000  </a:t>
            </a:r>
            <a:r>
              <a:rPr lang="en-US" dirty="0"/>
              <a:t>voters took part in the election,</a:t>
            </a:r>
          </a:p>
          <a:p>
            <a:r>
              <a:rPr lang="en-US" dirty="0"/>
              <a:t>8 candidates.   4 surpassed the electoral threshold, receiving an aggregate of 150,000 votes, 60%.  6 votes in parliament  proportional to votes in the election</a:t>
            </a:r>
          </a:p>
          <a:p>
            <a:r>
              <a:rPr lang="en-US" dirty="0"/>
              <a:t>The remaining 40% of the electorate represented by Accredited Representatives, one vote each, representing 25,000 of electorate (1%)</a:t>
            </a:r>
          </a:p>
        </p:txBody>
      </p:sp>
    </p:spTree>
    <p:extLst>
      <p:ext uri="{BB962C8B-B14F-4D97-AF65-F5344CB8AC3E}">
        <p14:creationId xmlns:p14="http://schemas.microsoft.com/office/powerpoint/2010/main" val="1053268016"/>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AA75528-1B43-43A6-B8B8-67B38B424E98}"/>
              </a:ext>
            </a:extLst>
          </p:cNvPr>
          <p:cNvSpPr>
            <a:spLocks noGrp="1"/>
          </p:cNvSpPr>
          <p:nvPr>
            <p:ph idx="1"/>
          </p:nvPr>
        </p:nvSpPr>
        <p:spPr>
          <a:xfrm>
            <a:off x="953410" y="423472"/>
            <a:ext cx="9314852" cy="6011056"/>
          </a:xfrm>
        </p:spPr>
        <p:txBody>
          <a:bodyPr>
            <a:noAutofit/>
          </a:bodyPr>
          <a:lstStyle/>
          <a:p>
            <a:pPr>
              <a:lnSpc>
                <a:spcPct val="107000"/>
              </a:lnSpc>
              <a:spcBef>
                <a:spcPts val="0"/>
              </a:spcBef>
              <a:spcAft>
                <a:spcPts val="800"/>
              </a:spcAft>
              <a:buAutoNum type="arabicPeriod" startAt="4"/>
            </a:pPr>
            <a:r>
              <a:rPr lang="en-US" sz="1900" dirty="0">
                <a:latin typeface="Calibri Light" panose="020F0302020204030204" pitchFamily="34" charset="0"/>
                <a:ea typeface="Malgun Gothic" panose="020B0503020000020004" pitchFamily="34" charset="-127"/>
                <a:cs typeface="Times New Roman" panose="02020603050405020304" pitchFamily="18" charset="0"/>
              </a:rPr>
              <a:t>Elect MPs from multimember districts</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800"/>
              </a:spcAft>
              <a:buNone/>
            </a:pPr>
            <a:r>
              <a:rPr lang="en-US" sz="1900" b="1" dirty="0">
                <a:latin typeface="Calibri Light" panose="020F0302020204030204" pitchFamily="34" charset="0"/>
                <a:ea typeface="Malgun Gothic" panose="020B0503020000020004" pitchFamily="34" charset="-127"/>
                <a:cs typeface="Times New Roman" panose="02020603050405020304" pitchFamily="18" charset="0"/>
              </a:rPr>
              <a:t>Why multimember districts?  </a:t>
            </a:r>
            <a:r>
              <a:rPr lang="en-US" sz="1900" dirty="0">
                <a:latin typeface="Calibri Light" panose="020F0302020204030204" pitchFamily="34" charset="0"/>
                <a:ea typeface="Malgun Gothic" panose="020B0503020000020004" pitchFamily="34" charset="-127"/>
                <a:cs typeface="Times New Roman" panose="02020603050405020304" pitchFamily="18" charset="0"/>
              </a:rPr>
              <a:t>Problems with majoritarian and proportional representation systems</a:t>
            </a:r>
          </a:p>
          <a:p>
            <a:pPr marL="0" lvl="0" indent="0" defTabSz="914400">
              <a:lnSpc>
                <a:spcPct val="107000"/>
              </a:lnSpc>
              <a:spcBef>
                <a:spcPts val="0"/>
              </a:spcBef>
              <a:spcAft>
                <a:spcPts val="800"/>
              </a:spcAft>
              <a:buClrTx/>
              <a:buSzTx/>
              <a:buNone/>
              <a:defRPr/>
            </a:pPr>
            <a:r>
              <a:rPr lang="en-US" sz="1900" dirty="0">
                <a:latin typeface="Calibri Light" panose="020F0302020204030204" pitchFamily="34" charset="0"/>
                <a:ea typeface="Malgun Gothic" panose="020B0503020000020004" pitchFamily="34" charset="-127"/>
                <a:cs typeface="Times New Roman" panose="02020603050405020304" pitchFamily="18" charset="0"/>
              </a:rPr>
              <a:t>Multimember electoral districts are used in many countries as an alternative to “winner-takes-all” majoritarian or party-based proportional representation.   Majoritarian systems deprive the “losers” of having an elected representative.   Proportional representation systems allot from a party list a candidate, in a non-transparent way, with little screening for qualifications, other than minimal constitutional and ethical requirements.   The voter often knows little about the candidate and the candidate has no connection with the constituency or electoral district.  Theoretically and in practice, proportional representation systems lead to polarization and political fragmentation, which is apparent in Armenia, and in many countries where it manifests in unstable parliaments, which must be dissolved and reelected every couple of years, because they cannot work with their political competitors due to polarization and non-cooperation.   Also, with party-based PR systems such as the one provided by  Armenia’s current electoral code, individuals are barred from running for office, which both infringes their right to freely participate in political activity and deprives the voters and country of perhaps very well-qualified candidates.  Finally and perhaps most importantly, </a:t>
            </a:r>
            <a:r>
              <a:rPr lang="en-US" sz="1900" b="1" dirty="0">
                <a:latin typeface="Calibri Light" panose="020F0302020204030204" pitchFamily="34" charset="0"/>
                <a:ea typeface="Malgun Gothic" panose="020B0503020000020004" pitchFamily="34" charset="-127"/>
                <a:cs typeface="Times New Roman" panose="02020603050405020304" pitchFamily="18" charset="0"/>
              </a:rPr>
              <a:t>Voter satisfaction:  Multimember districts assure</a:t>
            </a:r>
            <a:r>
              <a:rPr lang="en-US" sz="1900" dirty="0">
                <a:latin typeface="Calibri Light" panose="020F0302020204030204" pitchFamily="34" charset="0"/>
                <a:ea typeface="Malgun Gothic" panose="020B0503020000020004" pitchFamily="34" charset="-127"/>
                <a:cs typeface="Times New Roman" panose="02020603050405020304" pitchFamily="18" charset="0"/>
              </a:rPr>
              <a:t> - that most of those who voted will be represented in parliament by the candidate/party of their choice.</a:t>
            </a:r>
          </a:p>
        </p:txBody>
      </p:sp>
    </p:spTree>
    <p:extLst>
      <p:ext uri="{BB962C8B-B14F-4D97-AF65-F5344CB8AC3E}">
        <p14:creationId xmlns:p14="http://schemas.microsoft.com/office/powerpoint/2010/main" val="2235023300"/>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8E9A58A-875A-4AEE-86F5-451625C352A3}"/>
              </a:ext>
            </a:extLst>
          </p:cNvPr>
          <p:cNvSpPr>
            <a:spLocks noGrp="1"/>
          </p:cNvSpPr>
          <p:nvPr>
            <p:ph idx="1"/>
          </p:nvPr>
        </p:nvSpPr>
        <p:spPr>
          <a:xfrm>
            <a:off x="953410" y="423472"/>
            <a:ext cx="9314852" cy="6011056"/>
          </a:xfrm>
        </p:spPr>
        <p:txBody>
          <a:bodyPr>
            <a:noAutofit/>
          </a:bodyPr>
          <a:lstStyle/>
          <a:p>
            <a:pPr marL="0" marR="0" indent="0">
              <a:lnSpc>
                <a:spcPct val="107000"/>
              </a:lnSpc>
              <a:spcBef>
                <a:spcPts val="0"/>
              </a:spcBef>
              <a:spcAft>
                <a:spcPts val="800"/>
              </a:spcAft>
              <a:buNone/>
            </a:pPr>
            <a:r>
              <a:rPr lang="en-US" sz="1900" b="1" dirty="0">
                <a:latin typeface="Calibri Light" panose="020F0302020204030204" pitchFamily="34" charset="0"/>
                <a:ea typeface="Malgun Gothic" panose="020B0503020000020004" pitchFamily="34" charset="-127"/>
                <a:cs typeface="Times New Roman" panose="02020603050405020304" pitchFamily="18" charset="0"/>
              </a:rPr>
              <a:t>How does it work?</a:t>
            </a:r>
            <a:r>
              <a:rPr lang="hy-AM" sz="1900" b="1" dirty="0">
                <a:latin typeface="Calibri Light" panose="020F0302020204030204" pitchFamily="34" charset="0"/>
                <a:ea typeface="Malgun Gothic" panose="020B0503020000020004" pitchFamily="34" charset="-127"/>
                <a:cs typeface="Times New Roman" panose="02020603050405020304" pitchFamily="18" charset="0"/>
              </a:rPr>
              <a:t>  </a:t>
            </a:r>
            <a:r>
              <a:rPr lang="en-US" sz="1900" dirty="0">
                <a:latin typeface="Calibri Light" panose="020F0302020204030204" pitchFamily="34" charset="0"/>
                <a:ea typeface="Malgun Gothic" panose="020B0503020000020004" pitchFamily="34" charset="-127"/>
                <a:cs typeface="Times New Roman" panose="02020603050405020304" pitchFamily="18" charset="0"/>
              </a:rPr>
              <a:t>Continuing with the same example, if there are 2.5 million voters and 10 equal districts of 250,000 voters, and a 100-seat parliament, then 10 deputies could be elected to the parliament from each.   (If the districts are not equal, then the 100 seats are distributed proportionally among the 10 districts, assuring the equality of all citizens and deputies).  The candidates can belong to a party or can run as independents (by citizen nomination based on collection of a certain number of signatures).   The candidate can only run in one district.  In the elections all the candidates who receive more than the threshold number of votes (e.g., 25,000 votes, which 1% of the total electorate), are elected deputies.   </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800"/>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For example, suppose in District A 175,000 voters (out of 250,000) participated.  There were 8 candidates, of which 4 surpass the threshold, together receiving 150,000 votes in total.   150,000 votes is equal to 6 votes  (150/25) in Parliament, so those 6 votes would be distributed among the 4 them (using the weighted voting system above) proportionally to the votes they received in the election.  Candidate B </a:t>
            </a:r>
            <a:r>
              <a:rPr lang="en-US" sz="1900">
                <a:latin typeface="Calibri Light" panose="020F0302020204030204" pitchFamily="34" charset="0"/>
                <a:ea typeface="Malgun Gothic" panose="020B0503020000020004" pitchFamily="34" charset="-127"/>
                <a:cs typeface="Times New Roman" panose="02020603050405020304" pitchFamily="18" charset="0"/>
              </a:rPr>
              <a:t>received 75,000 </a:t>
            </a:r>
            <a:r>
              <a:rPr lang="en-US" sz="1900" dirty="0">
                <a:latin typeface="Calibri Light" panose="020F0302020204030204" pitchFamily="34" charset="0"/>
                <a:ea typeface="Malgun Gothic" panose="020B0503020000020004" pitchFamily="34" charset="-127"/>
                <a:cs typeface="Times New Roman" panose="02020603050405020304" pitchFamily="18" charset="0"/>
              </a:rPr>
              <a:t>votes so has 3 votes in Parliament, Candidate C, D and F </a:t>
            </a:r>
            <a:r>
              <a:rPr lang="en-US" sz="1900">
                <a:latin typeface="Calibri Light" panose="020F0302020204030204" pitchFamily="34" charset="0"/>
                <a:ea typeface="Malgun Gothic" panose="020B0503020000020004" pitchFamily="34" charset="-127"/>
                <a:cs typeface="Times New Roman" panose="02020603050405020304" pitchFamily="18" charset="0"/>
              </a:rPr>
              <a:t>received 25,000 </a:t>
            </a:r>
            <a:r>
              <a:rPr lang="en-US" sz="1900" dirty="0">
                <a:latin typeface="Calibri Light" panose="020F0302020204030204" pitchFamily="34" charset="0"/>
                <a:ea typeface="Malgun Gothic" panose="020B0503020000020004" pitchFamily="34" charset="-127"/>
                <a:cs typeface="Times New Roman" panose="02020603050405020304" pitchFamily="18" charset="0"/>
              </a:rPr>
              <a:t>each and each have 1 vote in parliament.   The other 40% of the eligible voters for this district would be represented by accredited representatives, each with one vote.   The same would be done in all the districts.   Thus, all the voters are represented in parliament.   (In order to make it easier to follow, round numbers have been used.  In a real case, fractional weighted votes in Parliament could be used to assure precise representation and legal equality of both citizens and deputies).</a:t>
            </a:r>
          </a:p>
        </p:txBody>
      </p:sp>
    </p:spTree>
    <p:extLst>
      <p:ext uri="{BB962C8B-B14F-4D97-AF65-F5344CB8AC3E}">
        <p14:creationId xmlns:p14="http://schemas.microsoft.com/office/powerpoint/2010/main" val="1813009483"/>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be done right now?</a:t>
            </a:r>
          </a:p>
        </p:txBody>
      </p:sp>
      <p:sp>
        <p:nvSpPr>
          <p:cNvPr id="3" name="Content Placeholder 2"/>
          <p:cNvSpPr>
            <a:spLocks noGrp="1"/>
          </p:cNvSpPr>
          <p:nvPr>
            <p:ph idx="1"/>
          </p:nvPr>
        </p:nvSpPr>
        <p:spPr/>
        <p:txBody>
          <a:bodyPr/>
          <a:lstStyle/>
          <a:p>
            <a:r>
              <a:rPr lang="en-US" dirty="0"/>
              <a:t>Some of the ideas discussed, while consistent with the constitution and international norms of human rights, require </a:t>
            </a:r>
            <a:r>
              <a:rPr lang="en-US" b="1" dirty="0"/>
              <a:t>change in law</a:t>
            </a:r>
            <a:r>
              <a:rPr lang="en-US" dirty="0"/>
              <a:t>.</a:t>
            </a:r>
          </a:p>
          <a:p>
            <a:r>
              <a:rPr lang="en-US" dirty="0"/>
              <a:t>However,  </a:t>
            </a:r>
            <a:r>
              <a:rPr lang="en-US" b="1" dirty="0"/>
              <a:t>on a voluntary basis, </a:t>
            </a:r>
            <a:r>
              <a:rPr lang="en-US" dirty="0"/>
              <a:t>current MPs, based on their constitutional duty to represent the people, could implement the spirit of the law right now.  </a:t>
            </a:r>
            <a:endParaRPr lang="en-US" sz="2000" dirty="0"/>
          </a:p>
        </p:txBody>
      </p:sp>
    </p:spTree>
    <p:extLst>
      <p:ext uri="{BB962C8B-B14F-4D97-AF65-F5344CB8AC3E}">
        <p14:creationId xmlns:p14="http://schemas.microsoft.com/office/powerpoint/2010/main" val="200933099"/>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91D13D6-C117-443B-9B8F-0E23E65A4FBE}"/>
              </a:ext>
            </a:extLst>
          </p:cNvPr>
          <p:cNvSpPr>
            <a:spLocks noGrp="1"/>
          </p:cNvSpPr>
          <p:nvPr>
            <p:ph idx="1"/>
          </p:nvPr>
        </p:nvSpPr>
        <p:spPr>
          <a:xfrm>
            <a:off x="953410" y="423472"/>
            <a:ext cx="9314852" cy="6011056"/>
          </a:xfrm>
        </p:spPr>
        <p:txBody>
          <a:bodyPr>
            <a:noAutofit/>
          </a:bodyPr>
          <a:lstStyle/>
          <a:p>
            <a:pPr marL="0" marR="0" indent="0">
              <a:lnSpc>
                <a:spcPct val="107000"/>
              </a:lnSpc>
              <a:spcBef>
                <a:spcPts val="0"/>
              </a:spcBef>
              <a:spcAft>
                <a:spcPts val="800"/>
              </a:spcAft>
              <a:buNone/>
            </a:pPr>
            <a:r>
              <a:rPr lang="en-US" dirty="0">
                <a:latin typeface="Calibri Light" panose="020F0302020204030204" pitchFamily="34" charset="0"/>
                <a:ea typeface="Malgun Gothic" panose="020B0503020000020004" pitchFamily="34" charset="-127"/>
                <a:cs typeface="Times New Roman" panose="02020603050405020304" pitchFamily="18" charset="0"/>
              </a:rPr>
              <a:t>Postscript - What can be done now in January 2021?</a:t>
            </a:r>
          </a:p>
          <a:p>
            <a:pPr marL="0" marR="0">
              <a:lnSpc>
                <a:spcPct val="107000"/>
              </a:lnSpc>
              <a:spcBef>
                <a:spcPts val="0"/>
              </a:spcBef>
              <a:spcAft>
                <a:spcPts val="800"/>
              </a:spcAft>
            </a:pPr>
            <a:endParaRPr lang="en-US" dirty="0">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800"/>
              </a:spcAft>
              <a:buNone/>
            </a:pPr>
            <a:r>
              <a:rPr lang="en-US" dirty="0">
                <a:latin typeface="Calibri Light" panose="020F0302020204030204" pitchFamily="34" charset="0"/>
                <a:ea typeface="Malgun Gothic" panose="020B0503020000020004" pitchFamily="34" charset="-127"/>
                <a:cs typeface="Times New Roman" panose="02020603050405020304" pitchFamily="18" charset="0"/>
              </a:rPr>
              <a:t>After this short presentation, one may wonder whether any of this can be applied to the current situation?</a:t>
            </a:r>
          </a:p>
          <a:p>
            <a:pPr marL="0" marR="0">
              <a:lnSpc>
                <a:spcPct val="107000"/>
              </a:lnSpc>
              <a:spcBef>
                <a:spcPts val="0"/>
              </a:spcBef>
              <a:spcAft>
                <a:spcPts val="800"/>
              </a:spcAft>
            </a:pPr>
            <a:endParaRPr lang="en-US" dirty="0">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800"/>
              </a:spcAft>
              <a:buNone/>
            </a:pPr>
            <a:r>
              <a:rPr lang="en-US" dirty="0">
                <a:latin typeface="Calibri Light" panose="020F0302020204030204" pitchFamily="34" charset="0"/>
                <a:ea typeface="Malgun Gothic" panose="020B0503020000020004" pitchFamily="34" charset="-127"/>
                <a:cs typeface="Times New Roman" panose="02020603050405020304" pitchFamily="18" charset="0"/>
              </a:rPr>
              <a:t>Perhaps.</a:t>
            </a:r>
          </a:p>
          <a:p>
            <a:pPr marL="0" marR="0">
              <a:lnSpc>
                <a:spcPct val="107000"/>
              </a:lnSpc>
              <a:spcBef>
                <a:spcPts val="0"/>
              </a:spcBef>
              <a:spcAft>
                <a:spcPts val="800"/>
              </a:spcAft>
            </a:pPr>
            <a:endParaRPr lang="en-US" dirty="0">
              <a:latin typeface="Calibri" panose="020F0502020204030204" pitchFamily="34" charset="0"/>
              <a:ea typeface="Malgun Gothic" panose="020B0503020000020004" pitchFamily="34" charset="-127"/>
              <a:cs typeface="Times New Roman" panose="02020603050405020304" pitchFamily="18" charset="0"/>
            </a:endParaRPr>
          </a:p>
          <a:p>
            <a:pPr marL="0" marR="0" indent="0">
              <a:lnSpc>
                <a:spcPct val="107000"/>
              </a:lnSpc>
              <a:spcBef>
                <a:spcPts val="0"/>
              </a:spcBef>
              <a:spcAft>
                <a:spcPts val="800"/>
              </a:spcAft>
              <a:buNone/>
            </a:pPr>
            <a:r>
              <a:rPr lang="en-US" dirty="0">
                <a:latin typeface="Calibri Light" panose="020F0302020204030204" pitchFamily="34" charset="0"/>
                <a:ea typeface="Malgun Gothic" panose="020B0503020000020004" pitchFamily="34" charset="-127"/>
                <a:cs typeface="Times New Roman" panose="02020603050405020304" pitchFamily="18" charset="0"/>
              </a:rPr>
              <a:t>Although some of the above ideas would require legislative changes, nevertheless, if there are current deputies who, based on their constitutional duty, are prepared on a voluntary basis to represent the unrepresented, it might be possible to implement some of these ideas right now.</a:t>
            </a:r>
            <a:endParaRPr lang="en-US" dirty="0">
              <a:latin typeface="Calibri" panose="020F0502020204030204" pitchFamily="34" charset="0"/>
              <a:ea typeface="Malgun Gothic" panose="020B0503020000020004" pitchFamily="34" charset="-127"/>
              <a:cs typeface="Times New Roman" panose="02020603050405020304" pitchFamily="18" charset="0"/>
            </a:endParaRPr>
          </a:p>
          <a:p>
            <a:pPr marL="0" marR="0">
              <a:lnSpc>
                <a:spcPct val="107000"/>
              </a:lnSpc>
              <a:spcBef>
                <a:spcPts val="0"/>
              </a:spcBef>
              <a:spcAft>
                <a:spcPts val="800"/>
              </a:spcAft>
            </a:pPr>
            <a:endParaRPr lang="en-US" dirty="0">
              <a:latin typeface="Calibri" panose="020F0502020204030204" pitchFamily="34" charset="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4288770049"/>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C5FA840-8B22-4FDD-8423-B49C66929B11}"/>
              </a:ext>
            </a:extLst>
          </p:cNvPr>
          <p:cNvSpPr>
            <a:spLocks noGrp="1"/>
          </p:cNvSpPr>
          <p:nvPr>
            <p:ph idx="1"/>
          </p:nvPr>
        </p:nvSpPr>
        <p:spPr>
          <a:xfrm>
            <a:off x="1103312" y="374754"/>
            <a:ext cx="8946541" cy="6011056"/>
          </a:xfrm>
        </p:spPr>
        <p:txBody>
          <a:bodyPr>
            <a:normAutofit fontScale="92500" lnSpcReduction="10000"/>
          </a:bodyPr>
          <a:lstStyle/>
          <a:p>
            <a:pPr marL="0" indent="0">
              <a:spcAft>
                <a:spcPts val="867"/>
              </a:spcAft>
              <a:buNone/>
            </a:pPr>
            <a:r>
              <a:rPr lang="en-US" sz="2200" dirty="0">
                <a:latin typeface="Calibri Light" panose="020F0302020204030204" pitchFamily="34" charset="0"/>
              </a:rPr>
              <a:t>Although we live in an age of increasing interdependence, paradoxically and at our peril, we continue to operate with a fiercely competitive and wasteful system that promotes individual satisfaction and achievement, often at other’s expense on an unfair playing field, when cooperation is what is needed to solve our problems.   There is no alchemy that transforms greed, ambition and self-interest into public good.   This formula is showing signs of failure everywhere, even more in new democracies, where the people have been disoriented by a century or more of imperial, colonial, and modernization traumas.  </a:t>
            </a:r>
          </a:p>
          <a:p>
            <a:pPr marL="0" indent="0">
              <a:spcAft>
                <a:spcPts val="867"/>
              </a:spcAft>
              <a:buNone/>
            </a:pPr>
            <a:r>
              <a:rPr lang="en-US" sz="2200" dirty="0">
                <a:latin typeface="Calibri Light" panose="020F0302020204030204" pitchFamily="34" charset="0"/>
              </a:rPr>
              <a:t>More and more it appears that the common good cannot be pursued as afterthought or side effect of socio-economic "games.”  If a society wants to be good, it must aim for the good. Such goodness is the mission of a society.   The </a:t>
            </a:r>
            <a:r>
              <a:rPr lang="en-US" sz="2200" dirty="0" err="1">
                <a:latin typeface="Calibri Light" panose="020F0302020204030204" pitchFamily="34" charset="0"/>
              </a:rPr>
              <a:t>sportification</a:t>
            </a:r>
            <a:r>
              <a:rPr lang="en-US" sz="2200" dirty="0">
                <a:latin typeface="Calibri Light" panose="020F0302020204030204" pitchFamily="34" charset="0"/>
              </a:rPr>
              <a:t> of life, political and economic, must be recognized for the metaphorical illusion it is.   Life is not a game, real people get hurt when others, especially those in or seeking power, place their personal victories above the harm to others or the common good.   </a:t>
            </a:r>
          </a:p>
          <a:p>
            <a:pPr marL="0" indent="0">
              <a:spcAft>
                <a:spcPts val="867"/>
              </a:spcAft>
              <a:buNone/>
            </a:pPr>
            <a:r>
              <a:rPr lang="en-US" sz="2200" dirty="0">
                <a:latin typeface="Calibri Light" panose="020F0302020204030204" pitchFamily="34" charset="0"/>
              </a:rPr>
              <a:t>This is double goal substitution is particularly pernicious.  It places the ego and ambition of contenders above the common good and misleadingly conflates winning with a true and good policy outcome.   Beating one’s neighbors is not conducive to community building or societal peace and fairness.  </a:t>
            </a:r>
            <a:endParaRPr lang="en-US" dirty="0"/>
          </a:p>
        </p:txBody>
      </p:sp>
    </p:spTree>
    <p:extLst>
      <p:ext uri="{BB962C8B-B14F-4D97-AF65-F5344CB8AC3E}">
        <p14:creationId xmlns:p14="http://schemas.microsoft.com/office/powerpoint/2010/main" val="3257158298"/>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AD57425-16CB-4DF7-8DA6-7B3C266C203D}"/>
              </a:ext>
            </a:extLst>
          </p:cNvPr>
          <p:cNvSpPr>
            <a:spLocks noGrp="1"/>
          </p:cNvSpPr>
          <p:nvPr>
            <p:ph idx="1"/>
          </p:nvPr>
        </p:nvSpPr>
        <p:spPr>
          <a:xfrm>
            <a:off x="1103312" y="374754"/>
            <a:ext cx="8946541" cy="6011056"/>
          </a:xfrm>
        </p:spPr>
        <p:txBody>
          <a:bodyPr>
            <a:normAutofit fontScale="92500" lnSpcReduction="20000"/>
          </a:bodyPr>
          <a:lstStyle/>
          <a:p>
            <a:pPr marL="0" indent="0">
              <a:spcAft>
                <a:spcPts val="867"/>
              </a:spcAft>
              <a:buNone/>
            </a:pPr>
            <a:r>
              <a:rPr lang="en-US" dirty="0">
                <a:latin typeface="Calibri Light" panose="020F0302020204030204" pitchFamily="34" charset="0"/>
              </a:rPr>
              <a:t>Consequently, we live in a world of oligarchies and autocracies disguised as representative democracies, where a minority of voters lay claim to a mandate to rule as if the rest of the population did not exist, just because the rules of system create a fictive majority out of this minority.   One way to break the cycle of elective illiberal democracy, where the 25-30% rule as if they are 100%, is to assure that the “silent majority” has equal representation and has levers of power proportional to its numbers.  </a:t>
            </a:r>
          </a:p>
          <a:p>
            <a:pPr marL="0" indent="0">
              <a:spcAft>
                <a:spcPts val="867"/>
              </a:spcAft>
              <a:buNone/>
            </a:pPr>
            <a:r>
              <a:rPr lang="en-US" dirty="0">
                <a:latin typeface="Calibri Light" panose="020F0302020204030204" pitchFamily="34" charset="0"/>
              </a:rPr>
              <a:t>It is no longer acceptable to degrade people and violate their rights and interests just because they did not find the offerings of the political parties acceptable and did not have the wherewithal to start their own party, the barriers to entry being too high.  And forcing them to choose the lesser of evils seriously diminishes the meaningfulness of their political participation and negates their freedom of political choice.   Thus, it is worth exploring whether there is a practical alternative that could afford the silent majority qualified representation rather than silencing them or forcing them to choose a candidate or party they do not support.  </a:t>
            </a:r>
          </a:p>
          <a:p>
            <a:pPr marL="0" indent="0">
              <a:spcAft>
                <a:spcPts val="867"/>
              </a:spcAft>
              <a:buNone/>
            </a:pPr>
            <a:r>
              <a:rPr lang="en-US" dirty="0">
                <a:latin typeface="Calibri Light" panose="020F0302020204030204" pitchFamily="34" charset="0"/>
              </a:rPr>
              <a:t>This paper identifies some mechanisms and features of system for enhancing representative democracy to help assure everyone has equal representation and to avoid hijacking, polarization, gridlock, and fragmentation, common to many current party-based systems.  The options discussed are not exhaustive or exclusive, but suggestive and target the diagnosed problems of the current system.  Most of these mechanisms and features already exist in various other systems, but they have not, to my knowledge, been assembled in this way before for this purpose. </a:t>
            </a:r>
          </a:p>
        </p:txBody>
      </p:sp>
    </p:spTree>
    <p:extLst>
      <p:ext uri="{BB962C8B-B14F-4D97-AF65-F5344CB8AC3E}">
        <p14:creationId xmlns:p14="http://schemas.microsoft.com/office/powerpoint/2010/main" val="3677703037"/>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4606444-9BE0-44E7-9701-E953B78250D4}"/>
              </a:ext>
            </a:extLst>
          </p:cNvPr>
          <p:cNvSpPr>
            <a:spLocks noGrp="1"/>
          </p:cNvSpPr>
          <p:nvPr>
            <p:ph idx="1"/>
          </p:nvPr>
        </p:nvSpPr>
        <p:spPr>
          <a:xfrm>
            <a:off x="1103312" y="374754"/>
            <a:ext cx="8946541" cy="6011056"/>
          </a:xfrm>
        </p:spPr>
        <p:txBody>
          <a:bodyPr>
            <a:normAutofit fontScale="92500" lnSpcReduction="10000"/>
          </a:bodyPr>
          <a:lstStyle/>
          <a:p>
            <a:pPr marL="371532" indent="-371532">
              <a:lnSpc>
                <a:spcPct val="107000"/>
              </a:lnSpc>
              <a:buFont typeface="+mj-lt"/>
              <a:buAutoNum type="arabicPeriod"/>
            </a:pPr>
            <a:r>
              <a:rPr lang="en-US" dirty="0">
                <a:latin typeface="Calibri Light" panose="020F0302020204030204" pitchFamily="34" charset="0"/>
                <a:ea typeface="Malgun Gothic" panose="020B0503020000020004" pitchFamily="34" charset="-127"/>
                <a:cs typeface="Times New Roman" panose="02020603050405020304" pitchFamily="18" charset="0"/>
              </a:rPr>
              <a:t>Establish the institution of at-large “accredited representatives” (cf. court appointed counsel, ombudsmen, patient or consumer advocates)</a:t>
            </a:r>
            <a:endParaRPr lang="en-US" dirty="0">
              <a:latin typeface="Calibri" panose="020F0502020204030204" pitchFamily="34" charset="0"/>
              <a:ea typeface="Malgun Gothic" panose="020B0503020000020004" pitchFamily="34" charset="-127"/>
              <a:cs typeface="Times New Roman" panose="02020603050405020304" pitchFamily="18" charset="0"/>
            </a:endParaRPr>
          </a:p>
          <a:p>
            <a:pPr marL="371532" indent="-371532">
              <a:lnSpc>
                <a:spcPct val="107000"/>
              </a:lnSpc>
              <a:buFont typeface="+mj-lt"/>
              <a:buAutoNum type="arabicPeriod"/>
            </a:pPr>
            <a:r>
              <a:rPr lang="en-US" dirty="0">
                <a:latin typeface="Calibri Light" panose="020F0302020204030204" pitchFamily="34" charset="0"/>
                <a:ea typeface="Malgun Gothic" panose="020B0503020000020004" pitchFamily="34" charset="-127"/>
                <a:cs typeface="Times New Roman" panose="02020603050405020304" pitchFamily="18" charset="0"/>
              </a:rPr>
              <a:t>Allocate seats in the parliament proportionally to reflect the entire electorate</a:t>
            </a:r>
            <a:endParaRPr lang="en-US" dirty="0">
              <a:latin typeface="Calibri" panose="020F0502020204030204" pitchFamily="34" charset="0"/>
              <a:ea typeface="Malgun Gothic" panose="020B0503020000020004" pitchFamily="34" charset="-127"/>
              <a:cs typeface="Times New Roman" panose="02020603050405020304" pitchFamily="18" charset="0"/>
            </a:endParaRPr>
          </a:p>
          <a:p>
            <a:pPr marL="371532" indent="-371532">
              <a:lnSpc>
                <a:spcPct val="107000"/>
              </a:lnSpc>
              <a:buFont typeface="+mj-lt"/>
              <a:buAutoNum type="arabicPeriod"/>
            </a:pPr>
            <a:r>
              <a:rPr lang="en-US" dirty="0">
                <a:latin typeface="Calibri Light" panose="020F0302020204030204" pitchFamily="34" charset="0"/>
                <a:ea typeface="Malgun Gothic" panose="020B0503020000020004" pitchFamily="34" charset="-127"/>
                <a:cs typeface="Times New Roman" panose="02020603050405020304" pitchFamily="18" charset="0"/>
              </a:rPr>
              <a:t>Use weighted voting in the parliament</a:t>
            </a:r>
            <a:endParaRPr lang="en-US" dirty="0">
              <a:latin typeface="Calibri" panose="020F0502020204030204" pitchFamily="34" charset="0"/>
              <a:ea typeface="Malgun Gothic" panose="020B0503020000020004" pitchFamily="34" charset="-127"/>
              <a:cs typeface="Times New Roman" panose="02020603050405020304" pitchFamily="18" charset="0"/>
            </a:endParaRPr>
          </a:p>
          <a:p>
            <a:pPr marL="371532" indent="-371532">
              <a:lnSpc>
                <a:spcPct val="107000"/>
              </a:lnSpc>
              <a:spcAft>
                <a:spcPts val="867"/>
              </a:spcAft>
              <a:buFont typeface="+mj-lt"/>
              <a:buAutoNum type="arabicPeriod"/>
            </a:pPr>
            <a:r>
              <a:rPr lang="en-US" dirty="0">
                <a:latin typeface="Calibri Light" panose="020F0302020204030204" pitchFamily="34" charset="0"/>
                <a:ea typeface="Malgun Gothic" panose="020B0503020000020004" pitchFamily="34" charset="-127"/>
                <a:cs typeface="Times New Roman" panose="02020603050405020304" pitchFamily="18" charset="0"/>
              </a:rPr>
              <a:t>Elect Members of Parliament (MPs) from multimember districts</a:t>
            </a:r>
          </a:p>
          <a:p>
            <a:pPr marL="0" indent="0">
              <a:spcAft>
                <a:spcPts val="867"/>
              </a:spcAft>
              <a:buNone/>
            </a:pPr>
            <a:r>
              <a:rPr lang="en-US" dirty="0">
                <a:latin typeface="Calibri Light" panose="020F0302020204030204" pitchFamily="34" charset="0"/>
                <a:ea typeface="Times New Roman" panose="02020603050405020304" pitchFamily="18" charset="0"/>
              </a:rPr>
              <a:t>The hybrid model of representative democracy proposed herein takes as a starting point the goal of assuring that everyone is equally represented, which is a principle around which there still appears to be a broad consensus around the world.  Thus, the hybrid model contemplates representation both for the “silent majority” that approaches government as a public service or utility and for the more vocal, partisan minorities that still prefer to contend for their ideas in more adversary ways.  Both temperaments exist (and a range in between), so why shouldn’t they be contemplated and accommodated?  Suppression is unacceptable and does unnecessary injury to otherwise harmless people whose only expectation is a zone of predictable fairness.  It is the contention of this concept paper that many of the ills of modern democracy, such as special interest hijacking, gridlock, polarization and fragmentation, arise from depriving the members of the silent majority of their right to equal representation in public decision-making, particularly in the legislative process.   </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05813671"/>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05417AD3-CC24-46D5-8816-C25908BFDEA0}"/>
              </a:ext>
            </a:extLst>
          </p:cNvPr>
          <p:cNvSpPr>
            <a:spLocks noGrp="1"/>
          </p:cNvSpPr>
          <p:nvPr>
            <p:ph idx="1"/>
          </p:nvPr>
        </p:nvSpPr>
        <p:spPr>
          <a:xfrm>
            <a:off x="1103312" y="374754"/>
            <a:ext cx="8946541" cy="6011056"/>
          </a:xfrm>
        </p:spPr>
        <p:txBody>
          <a:bodyPr>
            <a:normAutofit/>
          </a:bodyPr>
          <a:lstStyle/>
          <a:p>
            <a:pPr marL="0" indent="0">
              <a:spcAft>
                <a:spcPts val="867"/>
              </a:spcAft>
              <a:buNone/>
            </a:pPr>
            <a:r>
              <a:rPr lang="en-US" sz="1900" dirty="0">
                <a:latin typeface="Calibri Light" panose="020F0302020204030204" pitchFamily="34" charset="0"/>
                <a:ea typeface="Times New Roman" panose="02020603050405020304" pitchFamily="18" charset="0"/>
              </a:rPr>
              <a:t>As reasonable as it sounds to assure everyone equal representation for all, there will be opposition to this democratizing and representation-enhancing proposal from the very elites, special interests, and oligarchs that currently dominate corridors of power around the world for their own interests.</a:t>
            </a:r>
            <a:endParaRPr lang="en-US" sz="1900" dirty="0">
              <a:latin typeface="Times New Roman" panose="02020603050405020304" pitchFamily="18" charset="0"/>
              <a:ea typeface="Times New Roman" panose="02020603050405020304" pitchFamily="18" charset="0"/>
            </a:endParaRPr>
          </a:p>
          <a:p>
            <a:pPr marL="0" indent="0">
              <a:spcAft>
                <a:spcPts val="867"/>
              </a:spcAft>
              <a:buNone/>
            </a:pPr>
            <a:r>
              <a:rPr lang="en-US" sz="1900" dirty="0">
                <a:latin typeface="Calibri Light" panose="020F0302020204030204" pitchFamily="34" charset="0"/>
                <a:ea typeface="Times New Roman" panose="02020603050405020304" pitchFamily="18" charset="0"/>
              </a:rPr>
              <a:t>The following hybrid model of Representative Democracy is not a panacea, but it may be a transitional form of representative democracy that at least eliminates some of the worst side effects of the legacy systems that now undermine freedom and security in many new democracy, and increasingly old democracies whose foundations are eroding.  </a:t>
            </a:r>
            <a:endParaRPr lang="en-US" sz="1900" b="1" dirty="0">
              <a:latin typeface="Calibri Light" panose="020F0302020204030204" pitchFamily="34" charset="0"/>
              <a:ea typeface="Times New Roman" panose="02020603050405020304" pitchFamily="18" charset="0"/>
            </a:endParaRPr>
          </a:p>
          <a:p>
            <a:pPr marL="0" indent="0">
              <a:spcAft>
                <a:spcPts val="867"/>
              </a:spcAft>
              <a:buNone/>
            </a:pPr>
            <a:r>
              <a:rPr lang="en-US" sz="1900" b="1" dirty="0">
                <a:latin typeface="Calibri Light" panose="020F0302020204030204" pitchFamily="34" charset="0"/>
                <a:ea typeface="Times New Roman" panose="02020603050405020304" pitchFamily="18" charset="0"/>
              </a:rPr>
              <a:t>While subscribing to T.S. Eliot’s warning that “dreaming of systems so perfect that no one will need to be good” is a delusion, it is also true that fatally flawed systems can make things unnecessarily worse.   </a:t>
            </a:r>
            <a:r>
              <a:rPr lang="en-US" sz="1900" dirty="0">
                <a:latin typeface="Calibri Light" panose="020F0302020204030204" pitchFamily="34" charset="0"/>
                <a:ea typeface="Times New Roman" panose="02020603050405020304" pitchFamily="18" charset="0"/>
              </a:rPr>
              <a:t>As Confucius said more than 2500 years ago, to see something is not working and not try to fix is failure of virtue.  </a:t>
            </a:r>
          </a:p>
          <a:p>
            <a:pPr marL="0" indent="0">
              <a:spcAft>
                <a:spcPts val="867"/>
              </a:spcAft>
              <a:buNone/>
            </a:pPr>
            <a:r>
              <a:rPr lang="en-US" sz="1900" dirty="0">
                <a:latin typeface="Calibri Light" panose="020F0302020204030204" pitchFamily="34" charset="0"/>
                <a:ea typeface="Times New Roman" panose="02020603050405020304" pitchFamily="18" charset="0"/>
              </a:rPr>
              <a:t>In this spirit the following ideas are offered for consideration by those concerned about the future of their societies.</a:t>
            </a:r>
            <a:endParaRPr lang="en-US" sz="19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246248"/>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09816" cy="1400530"/>
          </a:xfrm>
        </p:spPr>
        <p:txBody>
          <a:bodyPr/>
          <a:lstStyle/>
          <a:p>
            <a:r>
              <a:rPr lang="en-US" dirty="0"/>
              <a:t>Parliament.  A place for consultation</a:t>
            </a:r>
          </a:p>
        </p:txBody>
      </p:sp>
      <p:sp>
        <p:nvSpPr>
          <p:cNvPr id="3" name="Content Placeholder 2"/>
          <p:cNvSpPr>
            <a:spLocks noGrp="1"/>
          </p:cNvSpPr>
          <p:nvPr>
            <p:ph idx="1"/>
          </p:nvPr>
        </p:nvSpPr>
        <p:spPr/>
        <p:txBody>
          <a:bodyPr/>
          <a:lstStyle/>
          <a:p>
            <a:r>
              <a:rPr lang="en-US" dirty="0"/>
              <a:t>Current constitutional structures</a:t>
            </a:r>
            <a:endParaRPr lang="hy-AM" dirty="0"/>
          </a:p>
          <a:p>
            <a:r>
              <a:rPr lang="en-US" dirty="0"/>
              <a:t>The paramount issue of the common good</a:t>
            </a:r>
            <a:endParaRPr lang="hy-AM" dirty="0"/>
          </a:p>
          <a:p>
            <a:pPr lvl="1"/>
            <a:r>
              <a:rPr lang="en-US" dirty="0"/>
              <a:t>Necessary security</a:t>
            </a:r>
            <a:endParaRPr lang="hy-AM" dirty="0"/>
          </a:p>
          <a:p>
            <a:pPr lvl="1"/>
            <a:r>
              <a:rPr lang="en-US" dirty="0"/>
              <a:t>Other desirable goods</a:t>
            </a:r>
            <a:endParaRPr lang="hy-AM" dirty="0"/>
          </a:p>
          <a:p>
            <a:r>
              <a:rPr lang="en-US" dirty="0"/>
              <a:t>Representation and division of labor</a:t>
            </a:r>
            <a:endParaRPr lang="hy-AM" dirty="0"/>
          </a:p>
          <a:p>
            <a:r>
              <a:rPr lang="en-US" dirty="0"/>
              <a:t>The fate of our collective life</a:t>
            </a:r>
            <a:endParaRPr lang="hy-AM" dirty="0"/>
          </a:p>
          <a:p>
            <a:pPr lvl="1"/>
            <a:r>
              <a:rPr lang="en-US" dirty="0"/>
              <a:t>The imperative not to harm ourselves</a:t>
            </a:r>
            <a:endParaRPr lang="hy-AM" dirty="0"/>
          </a:p>
          <a:p>
            <a:endParaRPr lang="hy-AM" dirty="0"/>
          </a:p>
          <a:p>
            <a:endParaRPr lang="en-US" dirty="0"/>
          </a:p>
        </p:txBody>
      </p:sp>
    </p:spTree>
    <p:extLst>
      <p:ext uri="{BB962C8B-B14F-4D97-AF65-F5344CB8AC3E}">
        <p14:creationId xmlns:p14="http://schemas.microsoft.com/office/powerpoint/2010/main" val="4289140106"/>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8264680-7EBA-4EFC-BC01-72B9BF9F4CBC}"/>
              </a:ext>
            </a:extLst>
          </p:cNvPr>
          <p:cNvSpPr>
            <a:spLocks noGrp="1"/>
          </p:cNvSpPr>
          <p:nvPr>
            <p:ph idx="1"/>
          </p:nvPr>
        </p:nvSpPr>
        <p:spPr>
          <a:xfrm>
            <a:off x="1103312" y="374754"/>
            <a:ext cx="8946541" cy="6011056"/>
          </a:xfrm>
        </p:spPr>
        <p:txBody>
          <a:bodyPr>
            <a:normAutofit/>
          </a:bodyPr>
          <a:lstStyle/>
          <a:p>
            <a:pPr marL="0" indent="0">
              <a:lnSpc>
                <a:spcPct val="107000"/>
              </a:lnSpc>
              <a:spcAft>
                <a:spcPts val="867"/>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I will begin with some familiar and widely accepted basic principles of current legal and political systems.   Constitutions delimit certain rights and responsibilities for the common good, which includes both necessary security and other desirable goods.  Citizens, as members of society and holders of a common interest in their countries, have an overriding interest in the making and implementation of proper decisions for that end.</a:t>
            </a:r>
          </a:p>
          <a:p>
            <a:pPr marL="0" indent="0">
              <a:lnSpc>
                <a:spcPct val="107000"/>
              </a:lnSpc>
              <a:spcAft>
                <a:spcPts val="867"/>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Since it is impractical to make and implement such decisions through deliberation among millions of people and their joint efforts, in the modern world, this is organized based on the principles of representation and division of labor. To this end, the citizens temporarily authorize officials and official bodies to act on their behalf, entrusting them with a very grave and important responsibility, that is, the fate of our collective life.</a:t>
            </a:r>
          </a:p>
          <a:p>
            <a:pPr marL="0" indent="0">
              <a:lnSpc>
                <a:spcPct val="107000"/>
              </a:lnSpc>
              <a:spcAft>
                <a:spcPts val="867"/>
              </a:spcAft>
              <a:buNone/>
            </a:pPr>
            <a:r>
              <a:rPr lang="en-US" sz="1900" dirty="0">
                <a:latin typeface="Calibri Light" panose="020F0302020204030204" pitchFamily="34" charset="0"/>
                <a:ea typeface="Malgun Gothic" panose="020B0503020000020004" pitchFamily="34" charset="-127"/>
                <a:cs typeface="Times New Roman" panose="02020603050405020304" pitchFamily="18" charset="0"/>
              </a:rPr>
              <a:t>The constitution sets a most important limit – “do not harm us, or first do no harm.”   This is the unwritten social contract, for which leaders are responsible.   That means not only carrying out the letter of the law, but also the spirit of the law, in order to secure the people’s necessary and desirable goods.</a:t>
            </a:r>
            <a:endParaRPr lang="en-US" sz="1900" dirty="0">
              <a:latin typeface="Calibri" panose="020F0502020204030204" pitchFamily="34" charset="0"/>
              <a:ea typeface="Malgun Gothic"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1210342332"/>
      </p:ext>
    </p:extLst>
  </p:cSld>
  <p:clrMapOvr>
    <a:masterClrMapping/>
  </p:clrMapOvr>
  <mc:AlternateContent xmlns:mc="http://schemas.openxmlformats.org/markup-compatibility/2006" xmlns:p14="http://schemas.microsoft.com/office/powerpoint/2010/main">
    <mc:Choice Requires="p14">
      <p:transition spd="slow" p14:dur="20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816</TotalTime>
  <Words>8256</Words>
  <Application>Microsoft Office PowerPoint</Application>
  <PresentationFormat>Widescreen</PresentationFormat>
  <Paragraphs>349</Paragraphs>
  <Slides>38</Slides>
  <Notes>28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Malgun Gothic</vt:lpstr>
      <vt:lpstr>Arial</vt:lpstr>
      <vt:lpstr>Calibri</vt:lpstr>
      <vt:lpstr>Calibri Light</vt:lpstr>
      <vt:lpstr>Century Gothic</vt:lpstr>
      <vt:lpstr>Symbol</vt:lpstr>
      <vt:lpstr>Times New Roman</vt:lpstr>
      <vt:lpstr>Wingdings 3</vt:lpstr>
      <vt:lpstr>Ion</vt:lpstr>
      <vt:lpstr>Some current issues of Representative Democracy in Armenia</vt:lpstr>
      <vt:lpstr>PowerPoint Presentation</vt:lpstr>
      <vt:lpstr>PowerPoint Presentation</vt:lpstr>
      <vt:lpstr>PowerPoint Presentation</vt:lpstr>
      <vt:lpstr>PowerPoint Presentation</vt:lpstr>
      <vt:lpstr>PowerPoint Presentation</vt:lpstr>
      <vt:lpstr>PowerPoint Presentation</vt:lpstr>
      <vt:lpstr>Parliament.  A place for consultation</vt:lpstr>
      <vt:lpstr>PowerPoint Presentation</vt:lpstr>
      <vt:lpstr>Leader and Society</vt:lpstr>
      <vt:lpstr>PowerPoint Presentation</vt:lpstr>
      <vt:lpstr>Representativeness</vt:lpstr>
      <vt:lpstr>PowerPoint Presentation</vt:lpstr>
      <vt:lpstr>Consultation and Representation</vt:lpstr>
      <vt:lpstr>PowerPoint Presentation</vt:lpstr>
      <vt:lpstr>PowerPoint Presentation</vt:lpstr>
      <vt:lpstr>Meaningful Representation</vt:lpstr>
      <vt:lpstr>PowerPoint Presentation</vt:lpstr>
      <vt:lpstr>Some ways to enhance representative democracy</vt:lpstr>
      <vt:lpstr>1.  Establish the institution of Accredited Representatives</vt:lpstr>
      <vt:lpstr>i.  Accredited Representative Qualifications</vt:lpstr>
      <vt:lpstr>PowerPoint Presentation</vt:lpstr>
      <vt:lpstr>ii.  Transparent, consultative decisionmaking</vt:lpstr>
      <vt:lpstr>PowerPoint Presentation</vt:lpstr>
      <vt:lpstr>iii.  Recall/Replacement and iv. Term limits, staggered terms</vt:lpstr>
      <vt:lpstr>PowerPoint Presentation</vt:lpstr>
      <vt:lpstr>Some ways to enhance representative democracy</vt:lpstr>
      <vt:lpstr>2. Proportional allocation of seats to reflect entire electorate</vt:lpstr>
      <vt:lpstr>PowerPoint Presentation</vt:lpstr>
      <vt:lpstr>Some ways to enhance representative democracy</vt:lpstr>
      <vt:lpstr>3. Use weighted voting in the parliament </vt:lpstr>
      <vt:lpstr>PowerPoint Presentation</vt:lpstr>
      <vt:lpstr>Some ways to enhance representative democracy</vt:lpstr>
      <vt:lpstr>4.  Multimember districts</vt:lpstr>
      <vt:lpstr>PowerPoint Presentation</vt:lpstr>
      <vt:lpstr>PowerPoint Presentation</vt:lpstr>
      <vt:lpstr>What can be done right now?</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Իմաստուն որոշումներ կայացման ձեւը</dc:title>
  <dc:creator>author</dc:creator>
  <cp:lastModifiedBy>HAYK</cp:lastModifiedBy>
  <cp:revision>70</cp:revision>
  <cp:lastPrinted>2021-01-10T08:53:28Z</cp:lastPrinted>
  <dcterms:created xsi:type="dcterms:W3CDTF">2021-01-05T09:41:50Z</dcterms:created>
  <dcterms:modified xsi:type="dcterms:W3CDTF">2021-02-22T09:18:04Z</dcterms:modified>
</cp:coreProperties>
</file>